
<file path=[Content_Types].xml><?xml version="1.0" encoding="utf-8"?>
<Types xmlns="http://schemas.openxmlformats.org/package/2006/content-types">
  <Default Extension="tmp" ContentType="image/jpeg"/>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304" r:id="rId4"/>
    <p:sldId id="305" r:id="rId5"/>
    <p:sldId id="311" r:id="rId6"/>
    <p:sldId id="267" r:id="rId7"/>
    <p:sldId id="307" r:id="rId8"/>
    <p:sldId id="301" r:id="rId9"/>
    <p:sldId id="276" r:id="rId10"/>
    <p:sldId id="289" r:id="rId11"/>
    <p:sldId id="263" r:id="rId12"/>
    <p:sldId id="310" r:id="rId13"/>
    <p:sldId id="290" r:id="rId14"/>
    <p:sldId id="291" r:id="rId15"/>
    <p:sldId id="292" r:id="rId16"/>
    <p:sldId id="297" r:id="rId17"/>
    <p:sldId id="314" r:id="rId18"/>
    <p:sldId id="315" r:id="rId19"/>
    <p:sldId id="316" r:id="rId20"/>
    <p:sldId id="294" r:id="rId21"/>
    <p:sldId id="279" r:id="rId22"/>
    <p:sldId id="308" r:id="rId23"/>
    <p:sldId id="312" r:id="rId24"/>
    <p:sldId id="313" r:id="rId25"/>
    <p:sldId id="275" r:id="rId26"/>
    <p:sldId id="265" r:id="rId27"/>
    <p:sldId id="302" r:id="rId28"/>
    <p:sldId id="264" r:id="rId29"/>
    <p:sldId id="295" r:id="rId30"/>
  </p:sldIdLst>
  <p:sldSz cx="9144000" cy="6858000" type="screen4x3"/>
  <p:notesSz cx="7077075" cy="89550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31" d="100"/>
          <a:sy n="31" d="100"/>
        </p:scale>
        <p:origin x="-658" y="-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findlay\Desktop\WCSO%20FINDLAY\Stats\West%20Haven%20Stats\WH%20Property%20Crimes%20Breakdown%20Jan-Sep%20201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findlay\Desktop\WCSO%20FINDLAY\Stats\West%20Haven%20Stats\WH%20Progress%20Report%20Comparison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lfindlay\Desktop\WCSO%20FINDLAY\Stats\West%20Haven%20Stats\West%20Haven%20Sept%202013%20Progress%20Report\WH%20Progress%20Report%20Comparison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lfindlay\Desktop\WCSO%20FINDLAY\Stats\West%20Haven%20Stats\WT%20Offense%20Comparison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lfindlay\Desktop\WCSO%20FINDLAY\Stats\West%20Haven%20Stats\WT%20Offense%20Comparison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lfindlay\Desktop\WCSO%20FINDLAY\Stats\West%20Haven%20Stats\WT%20Offense%20Comparison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lfindlay\Desktop\WCSO%20FINDLAY\Stats\West%20Haven%20Stats\WT%20Offense%20Comparis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Sheet1!$A$3</c:f>
              <c:strCache>
                <c:ptCount val="1"/>
                <c:pt idx="0">
                  <c:v>Burglaries</c:v>
                </c:pt>
              </c:strCache>
            </c:strRef>
          </c:tx>
          <c:invertIfNegative val="0"/>
          <c:cat>
            <c:strRef>
              <c:f>Sheet1!$B$2:$J$2</c:f>
              <c:strCache>
                <c:ptCount val="9"/>
                <c:pt idx="0">
                  <c:v>Jan</c:v>
                </c:pt>
                <c:pt idx="1">
                  <c:v>Feb</c:v>
                </c:pt>
                <c:pt idx="2">
                  <c:v>Mar</c:v>
                </c:pt>
                <c:pt idx="3">
                  <c:v>Apr</c:v>
                </c:pt>
                <c:pt idx="4">
                  <c:v>May</c:v>
                </c:pt>
                <c:pt idx="5">
                  <c:v>Jun</c:v>
                </c:pt>
                <c:pt idx="6">
                  <c:v>Jul</c:v>
                </c:pt>
                <c:pt idx="7">
                  <c:v>Aug</c:v>
                </c:pt>
                <c:pt idx="8">
                  <c:v>Sep</c:v>
                </c:pt>
              </c:strCache>
            </c:strRef>
          </c:cat>
          <c:val>
            <c:numRef>
              <c:f>Sheet1!$B$3:$J$3</c:f>
              <c:numCache>
                <c:formatCode>General</c:formatCode>
                <c:ptCount val="9"/>
                <c:pt idx="0">
                  <c:v>3</c:v>
                </c:pt>
                <c:pt idx="1">
                  <c:v>2</c:v>
                </c:pt>
                <c:pt idx="2">
                  <c:v>4</c:v>
                </c:pt>
                <c:pt idx="3">
                  <c:v>7</c:v>
                </c:pt>
                <c:pt idx="4">
                  <c:v>5</c:v>
                </c:pt>
                <c:pt idx="5">
                  <c:v>6</c:v>
                </c:pt>
                <c:pt idx="6">
                  <c:v>2</c:v>
                </c:pt>
                <c:pt idx="7">
                  <c:v>3</c:v>
                </c:pt>
                <c:pt idx="8">
                  <c:v>3</c:v>
                </c:pt>
              </c:numCache>
            </c:numRef>
          </c:val>
        </c:ser>
        <c:ser>
          <c:idx val="1"/>
          <c:order val="1"/>
          <c:tx>
            <c:strRef>
              <c:f>Sheet1!$A$4</c:f>
              <c:strCache>
                <c:ptCount val="1"/>
                <c:pt idx="0">
                  <c:v>Criminal mischiefs</c:v>
                </c:pt>
              </c:strCache>
            </c:strRef>
          </c:tx>
          <c:spPr>
            <a:solidFill>
              <a:srgbClr val="FFC000"/>
            </a:solidFill>
          </c:spPr>
          <c:invertIfNegative val="0"/>
          <c:cat>
            <c:strRef>
              <c:f>Sheet1!$B$2:$J$2</c:f>
              <c:strCache>
                <c:ptCount val="9"/>
                <c:pt idx="0">
                  <c:v>Jan</c:v>
                </c:pt>
                <c:pt idx="1">
                  <c:v>Feb</c:v>
                </c:pt>
                <c:pt idx="2">
                  <c:v>Mar</c:v>
                </c:pt>
                <c:pt idx="3">
                  <c:v>Apr</c:v>
                </c:pt>
                <c:pt idx="4">
                  <c:v>May</c:v>
                </c:pt>
                <c:pt idx="5">
                  <c:v>Jun</c:v>
                </c:pt>
                <c:pt idx="6">
                  <c:v>Jul</c:v>
                </c:pt>
                <c:pt idx="7">
                  <c:v>Aug</c:v>
                </c:pt>
                <c:pt idx="8">
                  <c:v>Sep</c:v>
                </c:pt>
              </c:strCache>
            </c:strRef>
          </c:cat>
          <c:val>
            <c:numRef>
              <c:f>Sheet1!$B$4:$J$4</c:f>
              <c:numCache>
                <c:formatCode>General</c:formatCode>
                <c:ptCount val="9"/>
                <c:pt idx="0">
                  <c:v>4</c:v>
                </c:pt>
                <c:pt idx="1">
                  <c:v>2</c:v>
                </c:pt>
                <c:pt idx="2">
                  <c:v>2</c:v>
                </c:pt>
                <c:pt idx="3">
                  <c:v>7</c:v>
                </c:pt>
                <c:pt idx="4">
                  <c:v>6</c:v>
                </c:pt>
                <c:pt idx="5">
                  <c:v>8</c:v>
                </c:pt>
                <c:pt idx="6">
                  <c:v>4</c:v>
                </c:pt>
                <c:pt idx="7">
                  <c:v>6</c:v>
                </c:pt>
                <c:pt idx="8">
                  <c:v>3</c:v>
                </c:pt>
              </c:numCache>
            </c:numRef>
          </c:val>
        </c:ser>
        <c:ser>
          <c:idx val="2"/>
          <c:order val="2"/>
          <c:tx>
            <c:strRef>
              <c:f>Sheet1!$A$5</c:f>
              <c:strCache>
                <c:ptCount val="1"/>
                <c:pt idx="0">
                  <c:v>Thefts</c:v>
                </c:pt>
              </c:strCache>
            </c:strRef>
          </c:tx>
          <c:invertIfNegative val="0"/>
          <c:cat>
            <c:strRef>
              <c:f>Sheet1!$B$2:$J$2</c:f>
              <c:strCache>
                <c:ptCount val="9"/>
                <c:pt idx="0">
                  <c:v>Jan</c:v>
                </c:pt>
                <c:pt idx="1">
                  <c:v>Feb</c:v>
                </c:pt>
                <c:pt idx="2">
                  <c:v>Mar</c:v>
                </c:pt>
                <c:pt idx="3">
                  <c:v>Apr</c:v>
                </c:pt>
                <c:pt idx="4">
                  <c:v>May</c:v>
                </c:pt>
                <c:pt idx="5">
                  <c:v>Jun</c:v>
                </c:pt>
                <c:pt idx="6">
                  <c:v>Jul</c:v>
                </c:pt>
                <c:pt idx="7">
                  <c:v>Aug</c:v>
                </c:pt>
                <c:pt idx="8">
                  <c:v>Sep</c:v>
                </c:pt>
              </c:strCache>
            </c:strRef>
          </c:cat>
          <c:val>
            <c:numRef>
              <c:f>Sheet1!$B$5:$J$5</c:f>
              <c:numCache>
                <c:formatCode>General</c:formatCode>
                <c:ptCount val="9"/>
                <c:pt idx="0">
                  <c:v>6</c:v>
                </c:pt>
                <c:pt idx="1">
                  <c:v>3</c:v>
                </c:pt>
                <c:pt idx="2">
                  <c:v>4</c:v>
                </c:pt>
                <c:pt idx="3">
                  <c:v>12</c:v>
                </c:pt>
                <c:pt idx="4">
                  <c:v>6</c:v>
                </c:pt>
                <c:pt idx="5">
                  <c:v>13</c:v>
                </c:pt>
                <c:pt idx="6">
                  <c:v>2</c:v>
                </c:pt>
                <c:pt idx="7">
                  <c:v>5</c:v>
                </c:pt>
                <c:pt idx="8">
                  <c:v>5</c:v>
                </c:pt>
              </c:numCache>
            </c:numRef>
          </c:val>
        </c:ser>
        <c:ser>
          <c:idx val="3"/>
          <c:order val="3"/>
          <c:tx>
            <c:strRef>
              <c:f>Sheet1!$A$6</c:f>
              <c:strCache>
                <c:ptCount val="1"/>
                <c:pt idx="0">
                  <c:v>Vehicle burglaries</c:v>
                </c:pt>
              </c:strCache>
            </c:strRef>
          </c:tx>
          <c:spPr>
            <a:solidFill>
              <a:srgbClr val="00B050"/>
            </a:solidFill>
          </c:spPr>
          <c:invertIfNegative val="0"/>
          <c:cat>
            <c:strRef>
              <c:f>Sheet1!$B$2:$J$2</c:f>
              <c:strCache>
                <c:ptCount val="9"/>
                <c:pt idx="0">
                  <c:v>Jan</c:v>
                </c:pt>
                <c:pt idx="1">
                  <c:v>Feb</c:v>
                </c:pt>
                <c:pt idx="2">
                  <c:v>Mar</c:v>
                </c:pt>
                <c:pt idx="3">
                  <c:v>Apr</c:v>
                </c:pt>
                <c:pt idx="4">
                  <c:v>May</c:v>
                </c:pt>
                <c:pt idx="5">
                  <c:v>Jun</c:v>
                </c:pt>
                <c:pt idx="6">
                  <c:v>Jul</c:v>
                </c:pt>
                <c:pt idx="7">
                  <c:v>Aug</c:v>
                </c:pt>
                <c:pt idx="8">
                  <c:v>Sep</c:v>
                </c:pt>
              </c:strCache>
            </c:strRef>
          </c:cat>
          <c:val>
            <c:numRef>
              <c:f>Sheet1!$B$6:$J$6</c:f>
              <c:numCache>
                <c:formatCode>General</c:formatCode>
                <c:ptCount val="9"/>
                <c:pt idx="0">
                  <c:v>5</c:v>
                </c:pt>
                <c:pt idx="1">
                  <c:v>6</c:v>
                </c:pt>
                <c:pt idx="2">
                  <c:v>14</c:v>
                </c:pt>
                <c:pt idx="3">
                  <c:v>6</c:v>
                </c:pt>
                <c:pt idx="4">
                  <c:v>11</c:v>
                </c:pt>
                <c:pt idx="5">
                  <c:v>7</c:v>
                </c:pt>
                <c:pt idx="6">
                  <c:v>4</c:v>
                </c:pt>
                <c:pt idx="7">
                  <c:v>0</c:v>
                </c:pt>
                <c:pt idx="8">
                  <c:v>2</c:v>
                </c:pt>
              </c:numCache>
            </c:numRef>
          </c:val>
        </c:ser>
        <c:ser>
          <c:idx val="4"/>
          <c:order val="4"/>
          <c:tx>
            <c:strRef>
              <c:f>Sheet1!$A$7</c:f>
              <c:strCache>
                <c:ptCount val="1"/>
                <c:pt idx="0">
                  <c:v>Stolen vehicles</c:v>
                </c:pt>
              </c:strCache>
            </c:strRef>
          </c:tx>
          <c:spPr>
            <a:solidFill>
              <a:srgbClr val="FF0000"/>
            </a:solidFill>
          </c:spPr>
          <c:invertIfNegative val="0"/>
          <c:cat>
            <c:strRef>
              <c:f>Sheet1!$B$2:$J$2</c:f>
              <c:strCache>
                <c:ptCount val="9"/>
                <c:pt idx="0">
                  <c:v>Jan</c:v>
                </c:pt>
                <c:pt idx="1">
                  <c:v>Feb</c:v>
                </c:pt>
                <c:pt idx="2">
                  <c:v>Mar</c:v>
                </c:pt>
                <c:pt idx="3">
                  <c:v>Apr</c:v>
                </c:pt>
                <c:pt idx="4">
                  <c:v>May</c:v>
                </c:pt>
                <c:pt idx="5">
                  <c:v>Jun</c:v>
                </c:pt>
                <c:pt idx="6">
                  <c:v>Jul</c:v>
                </c:pt>
                <c:pt idx="7">
                  <c:v>Aug</c:v>
                </c:pt>
                <c:pt idx="8">
                  <c:v>Sep</c:v>
                </c:pt>
              </c:strCache>
            </c:strRef>
          </c:cat>
          <c:val>
            <c:numRef>
              <c:f>Sheet1!$B$7:$J$7</c:f>
              <c:numCache>
                <c:formatCode>General</c:formatCode>
                <c:ptCount val="9"/>
                <c:pt idx="0">
                  <c:v>2</c:v>
                </c:pt>
                <c:pt idx="1">
                  <c:v>0</c:v>
                </c:pt>
                <c:pt idx="2">
                  <c:v>3</c:v>
                </c:pt>
                <c:pt idx="3">
                  <c:v>3</c:v>
                </c:pt>
                <c:pt idx="4">
                  <c:v>1</c:v>
                </c:pt>
                <c:pt idx="5">
                  <c:v>3</c:v>
                </c:pt>
                <c:pt idx="6">
                  <c:v>0</c:v>
                </c:pt>
                <c:pt idx="7">
                  <c:v>2</c:v>
                </c:pt>
                <c:pt idx="8">
                  <c:v>0</c:v>
                </c:pt>
              </c:numCache>
            </c:numRef>
          </c:val>
        </c:ser>
        <c:dLbls>
          <c:showLegendKey val="0"/>
          <c:showVal val="0"/>
          <c:showCatName val="0"/>
          <c:showSerName val="0"/>
          <c:showPercent val="0"/>
          <c:showBubbleSize val="0"/>
        </c:dLbls>
        <c:gapWidth val="150"/>
        <c:shape val="box"/>
        <c:axId val="75075584"/>
        <c:axId val="75077120"/>
        <c:axId val="0"/>
      </c:bar3DChart>
      <c:catAx>
        <c:axId val="75075584"/>
        <c:scaling>
          <c:orientation val="minMax"/>
        </c:scaling>
        <c:delete val="0"/>
        <c:axPos val="b"/>
        <c:majorTickMark val="out"/>
        <c:minorTickMark val="none"/>
        <c:tickLblPos val="nextTo"/>
        <c:txPr>
          <a:bodyPr/>
          <a:lstStyle/>
          <a:p>
            <a:pPr>
              <a:defRPr sz="1800"/>
            </a:pPr>
            <a:endParaRPr lang="en-US"/>
          </a:p>
        </c:txPr>
        <c:crossAx val="75077120"/>
        <c:crosses val="autoZero"/>
        <c:auto val="1"/>
        <c:lblAlgn val="ctr"/>
        <c:lblOffset val="100"/>
        <c:noMultiLvlLbl val="0"/>
      </c:catAx>
      <c:valAx>
        <c:axId val="75077120"/>
        <c:scaling>
          <c:orientation val="minMax"/>
        </c:scaling>
        <c:delete val="0"/>
        <c:axPos val="l"/>
        <c:majorGridlines/>
        <c:numFmt formatCode="General" sourceLinked="1"/>
        <c:majorTickMark val="out"/>
        <c:minorTickMark val="none"/>
        <c:tickLblPos val="nextTo"/>
        <c:txPr>
          <a:bodyPr/>
          <a:lstStyle/>
          <a:p>
            <a:pPr>
              <a:defRPr sz="1800"/>
            </a:pPr>
            <a:endParaRPr lang="en-US"/>
          </a:p>
        </c:txPr>
        <c:crossAx val="75075584"/>
        <c:crosses val="autoZero"/>
        <c:crossBetween val="between"/>
      </c:valAx>
    </c:plotArea>
    <c:legend>
      <c:legendPos val="r"/>
      <c:layout/>
      <c:overlay val="0"/>
      <c:txPr>
        <a:bodyPr/>
        <a:lstStyle/>
        <a:p>
          <a:pPr>
            <a:defRPr sz="14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solidFill>
                  <a:schemeClr val="accent1"/>
                </a:solidFill>
                <a:latin typeface="Lithograph" pitchFamily="2" charset="0"/>
              </a:defRPr>
            </a:pPr>
            <a:r>
              <a:rPr lang="en-US" sz="2400" dirty="0">
                <a:solidFill>
                  <a:schemeClr val="accent1"/>
                </a:solidFill>
                <a:latin typeface="Lithograph" pitchFamily="2" charset="0"/>
              </a:rPr>
              <a:t>JANUARY</a:t>
            </a:r>
            <a:r>
              <a:rPr lang="en-US" sz="2400" baseline="0" dirty="0">
                <a:solidFill>
                  <a:schemeClr val="accent1"/>
                </a:solidFill>
                <a:latin typeface="Lithograph" pitchFamily="2" charset="0"/>
              </a:rPr>
              <a:t> - SEPTEMBER</a:t>
            </a:r>
            <a:endParaRPr lang="en-US" sz="2400" dirty="0">
              <a:solidFill>
                <a:schemeClr val="accent1"/>
              </a:solidFill>
              <a:latin typeface="Lithograph" pitchFamily="2" charset="0"/>
            </a:endParaRPr>
          </a:p>
        </c:rich>
      </c:tx>
      <c:layout/>
      <c:overlay val="0"/>
    </c:title>
    <c:autoTitleDeleted val="0"/>
    <c:plotArea>
      <c:layout/>
      <c:lineChart>
        <c:grouping val="stacked"/>
        <c:varyColors val="0"/>
        <c:ser>
          <c:idx val="0"/>
          <c:order val="0"/>
          <c:tx>
            <c:strRef>
              <c:f>Sheet1!$A$3</c:f>
              <c:strCache>
                <c:ptCount val="1"/>
                <c:pt idx="0">
                  <c:v>Total Calls</c:v>
                </c:pt>
              </c:strCache>
            </c:strRef>
          </c:tx>
          <c:cat>
            <c:numRef>
              <c:f>Sheet1!$B$2:$F$2</c:f>
              <c:numCache>
                <c:formatCode>General</c:formatCode>
                <c:ptCount val="5"/>
                <c:pt idx="0">
                  <c:v>2009</c:v>
                </c:pt>
                <c:pt idx="1">
                  <c:v>2010</c:v>
                </c:pt>
                <c:pt idx="2">
                  <c:v>2011</c:v>
                </c:pt>
                <c:pt idx="3">
                  <c:v>2012</c:v>
                </c:pt>
                <c:pt idx="4">
                  <c:v>2013</c:v>
                </c:pt>
              </c:numCache>
            </c:numRef>
          </c:cat>
          <c:val>
            <c:numRef>
              <c:f>Sheet1!$B$3:$F$3</c:f>
              <c:numCache>
                <c:formatCode>General</c:formatCode>
                <c:ptCount val="5"/>
                <c:pt idx="0">
                  <c:v>4930</c:v>
                </c:pt>
                <c:pt idx="1">
                  <c:v>5272</c:v>
                </c:pt>
                <c:pt idx="2">
                  <c:v>5284</c:v>
                </c:pt>
                <c:pt idx="3">
                  <c:v>4943</c:v>
                </c:pt>
                <c:pt idx="4">
                  <c:v>5396</c:v>
                </c:pt>
              </c:numCache>
            </c:numRef>
          </c:val>
          <c:smooth val="0"/>
        </c:ser>
        <c:dLbls>
          <c:showLegendKey val="0"/>
          <c:showVal val="0"/>
          <c:showCatName val="0"/>
          <c:showSerName val="0"/>
          <c:showPercent val="0"/>
          <c:showBubbleSize val="0"/>
        </c:dLbls>
        <c:marker val="1"/>
        <c:smooth val="0"/>
        <c:axId val="75097984"/>
        <c:axId val="75099520"/>
      </c:lineChart>
      <c:catAx>
        <c:axId val="75097984"/>
        <c:scaling>
          <c:orientation val="minMax"/>
        </c:scaling>
        <c:delete val="0"/>
        <c:axPos val="b"/>
        <c:numFmt formatCode="General" sourceLinked="1"/>
        <c:majorTickMark val="out"/>
        <c:minorTickMark val="none"/>
        <c:tickLblPos val="nextTo"/>
        <c:txPr>
          <a:bodyPr/>
          <a:lstStyle/>
          <a:p>
            <a:pPr>
              <a:defRPr sz="1600"/>
            </a:pPr>
            <a:endParaRPr lang="en-US"/>
          </a:p>
        </c:txPr>
        <c:crossAx val="75099520"/>
        <c:crosses val="autoZero"/>
        <c:auto val="1"/>
        <c:lblAlgn val="ctr"/>
        <c:lblOffset val="100"/>
        <c:noMultiLvlLbl val="0"/>
      </c:catAx>
      <c:valAx>
        <c:axId val="75099520"/>
        <c:scaling>
          <c:orientation val="minMax"/>
        </c:scaling>
        <c:delete val="0"/>
        <c:axPos val="l"/>
        <c:majorGridlines/>
        <c:numFmt formatCode="General" sourceLinked="1"/>
        <c:majorTickMark val="out"/>
        <c:minorTickMark val="none"/>
        <c:tickLblPos val="nextTo"/>
        <c:txPr>
          <a:bodyPr/>
          <a:lstStyle/>
          <a:p>
            <a:pPr>
              <a:defRPr sz="1600"/>
            </a:pPr>
            <a:endParaRPr lang="en-US"/>
          </a:p>
        </c:txPr>
        <c:crossAx val="75097984"/>
        <c:crosses val="autoZero"/>
        <c:crossBetween val="between"/>
      </c:valAx>
    </c:plotArea>
    <c:legend>
      <c:legendPos val="r"/>
      <c:layout/>
      <c:overlay val="0"/>
      <c:txPr>
        <a:bodyPr/>
        <a:lstStyle/>
        <a:p>
          <a:pPr>
            <a:defRPr sz="1400" b="1"/>
          </a:pPr>
          <a:endParaRPr lang="en-US"/>
        </a:p>
      </c:txPr>
    </c:legend>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dirty="0" smtClean="0">
                <a:solidFill>
                  <a:schemeClr val="accent1"/>
                </a:solidFill>
                <a:latin typeface="Lithograph" pitchFamily="2" charset="0"/>
              </a:rPr>
              <a:t>JANUARY-SEPTEMBER</a:t>
            </a:r>
            <a:endParaRPr lang="en-US" sz="2400" dirty="0">
              <a:solidFill>
                <a:schemeClr val="accent1"/>
              </a:solidFill>
              <a:latin typeface="Lithograph" pitchFamily="2" charset="0"/>
            </a:endParaRP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Sheet1!$A$4</c:f>
              <c:strCache>
                <c:ptCount val="1"/>
                <c:pt idx="0">
                  <c:v>Citations</c:v>
                </c:pt>
              </c:strCache>
            </c:strRef>
          </c:tx>
          <c:spPr>
            <a:solidFill>
              <a:srgbClr val="00B050"/>
            </a:solidFill>
          </c:spPr>
          <c:invertIfNegative val="0"/>
          <c:dLbls>
            <c:dLbl>
              <c:idx val="0"/>
              <c:layout>
                <c:manualLayout>
                  <c:x val="1.1494252873563218E-2"/>
                  <c:y val="-0.25557407004850918"/>
                </c:manualLayout>
              </c:layout>
              <c:showLegendKey val="0"/>
              <c:showVal val="1"/>
              <c:showCatName val="0"/>
              <c:showSerName val="0"/>
              <c:showPercent val="0"/>
              <c:showBubbleSize val="0"/>
            </c:dLbl>
            <c:dLbl>
              <c:idx val="1"/>
              <c:layout>
                <c:manualLayout>
                  <c:x val="1.2931034482758621E-2"/>
                  <c:y val="-0.15440933398764095"/>
                </c:manualLayout>
              </c:layout>
              <c:showLegendKey val="0"/>
              <c:showVal val="1"/>
              <c:showCatName val="0"/>
              <c:showSerName val="0"/>
              <c:showPercent val="0"/>
              <c:showBubbleSize val="0"/>
            </c:dLbl>
            <c:dLbl>
              <c:idx val="2"/>
              <c:layout>
                <c:manualLayout>
                  <c:x val="1.4367816091954023E-2"/>
                  <c:y val="-0.36206347552645596"/>
                </c:manualLayout>
              </c:layout>
              <c:showLegendKey val="0"/>
              <c:showVal val="1"/>
              <c:showCatName val="0"/>
              <c:showSerName val="0"/>
              <c:showPercent val="0"/>
              <c:showBubbleSize val="0"/>
            </c:dLbl>
            <c:dLbl>
              <c:idx val="3"/>
              <c:layout>
                <c:manualLayout>
                  <c:x val="1.4367816091954023E-2"/>
                  <c:y val="-0.29284528859725012"/>
                </c:manualLayout>
              </c:layout>
              <c:showLegendKey val="0"/>
              <c:showVal val="1"/>
              <c:showCatName val="0"/>
              <c:showSerName val="0"/>
              <c:showPercent val="0"/>
              <c:showBubbleSize val="0"/>
            </c:dLbl>
            <c:dLbl>
              <c:idx val="4"/>
              <c:layout>
                <c:manualLayout>
                  <c:x val="1.4367816091954023E-2"/>
                  <c:y val="-0.28219636901189554"/>
                </c:manualLayout>
              </c:layout>
              <c:showLegendKey val="0"/>
              <c:showVal val="1"/>
              <c:showCatName val="0"/>
              <c:showSerName val="0"/>
              <c:showPercent val="0"/>
              <c:showBubbleSize val="0"/>
            </c:dLbl>
            <c:txPr>
              <a:bodyPr/>
              <a:lstStyle/>
              <a:p>
                <a:pPr>
                  <a:defRPr sz="1800" b="1"/>
                </a:pPr>
                <a:endParaRPr lang="en-US"/>
              </a:p>
            </c:txPr>
            <c:showLegendKey val="0"/>
            <c:showVal val="1"/>
            <c:showCatName val="0"/>
            <c:showSerName val="0"/>
            <c:showPercent val="0"/>
            <c:showBubbleSize val="0"/>
            <c:showLeaderLines val="0"/>
          </c:dLbls>
          <c:cat>
            <c:numRef>
              <c:f>Sheet1!$B$3:$F$3</c:f>
              <c:numCache>
                <c:formatCode>General</c:formatCode>
                <c:ptCount val="5"/>
                <c:pt idx="0">
                  <c:v>2009</c:v>
                </c:pt>
                <c:pt idx="1">
                  <c:v>2010</c:v>
                </c:pt>
                <c:pt idx="2">
                  <c:v>2011</c:v>
                </c:pt>
                <c:pt idx="3">
                  <c:v>2012</c:v>
                </c:pt>
                <c:pt idx="4">
                  <c:v>2013</c:v>
                </c:pt>
              </c:numCache>
            </c:numRef>
          </c:cat>
          <c:val>
            <c:numRef>
              <c:f>Sheet1!$B$4:$F$4</c:f>
              <c:numCache>
                <c:formatCode>General</c:formatCode>
                <c:ptCount val="5"/>
                <c:pt idx="0">
                  <c:v>710</c:v>
                </c:pt>
                <c:pt idx="1">
                  <c:v>661</c:v>
                </c:pt>
                <c:pt idx="2">
                  <c:v>765</c:v>
                </c:pt>
                <c:pt idx="3">
                  <c:v>725</c:v>
                </c:pt>
                <c:pt idx="4">
                  <c:v>721</c:v>
                </c:pt>
              </c:numCache>
            </c:numRef>
          </c:val>
        </c:ser>
        <c:dLbls>
          <c:showLegendKey val="0"/>
          <c:showVal val="0"/>
          <c:showCatName val="0"/>
          <c:showSerName val="0"/>
          <c:showPercent val="0"/>
          <c:showBubbleSize val="0"/>
        </c:dLbls>
        <c:gapWidth val="150"/>
        <c:shape val="cylinder"/>
        <c:axId val="75204096"/>
        <c:axId val="75205632"/>
        <c:axId val="0"/>
      </c:bar3DChart>
      <c:catAx>
        <c:axId val="75204096"/>
        <c:scaling>
          <c:orientation val="minMax"/>
        </c:scaling>
        <c:delete val="0"/>
        <c:axPos val="b"/>
        <c:numFmt formatCode="General" sourceLinked="1"/>
        <c:majorTickMark val="out"/>
        <c:minorTickMark val="none"/>
        <c:tickLblPos val="nextTo"/>
        <c:txPr>
          <a:bodyPr/>
          <a:lstStyle/>
          <a:p>
            <a:pPr>
              <a:defRPr sz="2000"/>
            </a:pPr>
            <a:endParaRPr lang="en-US"/>
          </a:p>
        </c:txPr>
        <c:crossAx val="75205632"/>
        <c:crosses val="autoZero"/>
        <c:auto val="1"/>
        <c:lblAlgn val="ctr"/>
        <c:lblOffset val="100"/>
        <c:noMultiLvlLbl val="0"/>
      </c:catAx>
      <c:valAx>
        <c:axId val="75205632"/>
        <c:scaling>
          <c:orientation val="minMax"/>
        </c:scaling>
        <c:delete val="0"/>
        <c:axPos val="l"/>
        <c:majorGridlines/>
        <c:numFmt formatCode="General" sourceLinked="1"/>
        <c:majorTickMark val="out"/>
        <c:minorTickMark val="none"/>
        <c:tickLblPos val="nextTo"/>
        <c:txPr>
          <a:bodyPr/>
          <a:lstStyle/>
          <a:p>
            <a:pPr>
              <a:defRPr sz="1800"/>
            </a:pPr>
            <a:endParaRPr lang="en-US"/>
          </a:p>
        </c:txPr>
        <c:crossAx val="75204096"/>
        <c:crosses val="autoZero"/>
        <c:crossBetween val="between"/>
      </c:valAx>
    </c:plotArea>
    <c:legend>
      <c:legendPos val="r"/>
      <c:layout/>
      <c:overlay val="0"/>
      <c:txPr>
        <a:bodyPr/>
        <a:lstStyle/>
        <a:p>
          <a:pPr>
            <a:defRPr sz="1600" b="1"/>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solidFill>
                  <a:schemeClr val="accent1"/>
                </a:solidFill>
                <a:latin typeface="Lithograph" pitchFamily="2" charset="0"/>
              </a:defRPr>
            </a:pPr>
            <a:r>
              <a:rPr lang="en-US" sz="2000" dirty="0" smtClean="0">
                <a:solidFill>
                  <a:schemeClr val="accent1"/>
                </a:solidFill>
                <a:latin typeface="Lithograph" pitchFamily="2" charset="0"/>
              </a:rPr>
              <a:t>JANUARY</a:t>
            </a:r>
            <a:r>
              <a:rPr lang="en-US" sz="2000" baseline="0" dirty="0" smtClean="0">
                <a:solidFill>
                  <a:schemeClr val="accent1"/>
                </a:solidFill>
                <a:latin typeface="Lithograph" pitchFamily="2" charset="0"/>
              </a:rPr>
              <a:t> - SEPTEMBER</a:t>
            </a:r>
            <a:endParaRPr lang="en-US" sz="2000" dirty="0">
              <a:solidFill>
                <a:schemeClr val="accent1"/>
              </a:solidFill>
              <a:latin typeface="Lithograph" pitchFamily="2" charset="0"/>
            </a:endParaRPr>
          </a:p>
        </c:rich>
      </c:tx>
      <c:layout/>
      <c:overlay val="0"/>
    </c:title>
    <c:autoTitleDeleted val="0"/>
    <c:plotArea>
      <c:layout/>
      <c:lineChart>
        <c:grouping val="stacked"/>
        <c:varyColors val="0"/>
        <c:ser>
          <c:idx val="0"/>
          <c:order val="0"/>
          <c:tx>
            <c:strRef>
              <c:f>Sheet1!$A$24</c:f>
              <c:strCache>
                <c:ptCount val="1"/>
                <c:pt idx="0">
                  <c:v>Total Arrests</c:v>
                </c:pt>
              </c:strCache>
            </c:strRef>
          </c:tx>
          <c:spPr>
            <a:ln>
              <a:solidFill>
                <a:srgbClr val="FF0000"/>
              </a:solidFill>
            </a:ln>
          </c:spPr>
          <c:marker>
            <c:spPr>
              <a:solidFill>
                <a:srgbClr val="FF0000"/>
              </a:solidFill>
              <a:ln>
                <a:solidFill>
                  <a:srgbClr val="FF0000"/>
                </a:solidFill>
              </a:ln>
            </c:spPr>
          </c:marker>
          <c:cat>
            <c:numRef>
              <c:f>Sheet1!$B$23:$F$23</c:f>
              <c:numCache>
                <c:formatCode>General</c:formatCode>
                <c:ptCount val="5"/>
                <c:pt idx="0">
                  <c:v>2009</c:v>
                </c:pt>
                <c:pt idx="1">
                  <c:v>2010</c:v>
                </c:pt>
                <c:pt idx="2">
                  <c:v>2011</c:v>
                </c:pt>
                <c:pt idx="3">
                  <c:v>2012</c:v>
                </c:pt>
                <c:pt idx="4">
                  <c:v>2013</c:v>
                </c:pt>
              </c:numCache>
            </c:numRef>
          </c:cat>
          <c:val>
            <c:numRef>
              <c:f>Sheet1!$B$24:$F$24</c:f>
              <c:numCache>
                <c:formatCode>General</c:formatCode>
                <c:ptCount val="5"/>
                <c:pt idx="0">
                  <c:v>117</c:v>
                </c:pt>
                <c:pt idx="1">
                  <c:v>151</c:v>
                </c:pt>
                <c:pt idx="2">
                  <c:v>124</c:v>
                </c:pt>
                <c:pt idx="3">
                  <c:v>123</c:v>
                </c:pt>
                <c:pt idx="4">
                  <c:v>173</c:v>
                </c:pt>
              </c:numCache>
            </c:numRef>
          </c:val>
          <c:smooth val="0"/>
        </c:ser>
        <c:dLbls>
          <c:showLegendKey val="0"/>
          <c:showVal val="0"/>
          <c:showCatName val="0"/>
          <c:showSerName val="0"/>
          <c:showPercent val="0"/>
          <c:showBubbleSize val="0"/>
        </c:dLbls>
        <c:marker val="1"/>
        <c:smooth val="0"/>
        <c:axId val="75255808"/>
        <c:axId val="75257728"/>
      </c:lineChart>
      <c:catAx>
        <c:axId val="75255808"/>
        <c:scaling>
          <c:orientation val="minMax"/>
        </c:scaling>
        <c:delete val="0"/>
        <c:axPos val="b"/>
        <c:numFmt formatCode="General" sourceLinked="1"/>
        <c:majorTickMark val="out"/>
        <c:minorTickMark val="none"/>
        <c:tickLblPos val="nextTo"/>
        <c:txPr>
          <a:bodyPr/>
          <a:lstStyle/>
          <a:p>
            <a:pPr>
              <a:defRPr sz="2000"/>
            </a:pPr>
            <a:endParaRPr lang="en-US"/>
          </a:p>
        </c:txPr>
        <c:crossAx val="75257728"/>
        <c:crosses val="autoZero"/>
        <c:auto val="1"/>
        <c:lblAlgn val="ctr"/>
        <c:lblOffset val="100"/>
        <c:noMultiLvlLbl val="0"/>
      </c:catAx>
      <c:valAx>
        <c:axId val="75257728"/>
        <c:scaling>
          <c:orientation val="minMax"/>
        </c:scaling>
        <c:delete val="0"/>
        <c:axPos val="l"/>
        <c:majorGridlines/>
        <c:numFmt formatCode="General" sourceLinked="1"/>
        <c:majorTickMark val="out"/>
        <c:minorTickMark val="none"/>
        <c:tickLblPos val="nextTo"/>
        <c:txPr>
          <a:bodyPr/>
          <a:lstStyle/>
          <a:p>
            <a:pPr>
              <a:defRPr sz="1800"/>
            </a:pPr>
            <a:endParaRPr lang="en-US"/>
          </a:p>
        </c:txPr>
        <c:crossAx val="75255808"/>
        <c:crosses val="autoZero"/>
        <c:crossBetween val="between"/>
      </c:valAx>
    </c:plotArea>
    <c:legend>
      <c:legendPos val="r"/>
      <c:layout/>
      <c:overlay val="0"/>
      <c:txPr>
        <a:bodyPr/>
        <a:lstStyle/>
        <a:p>
          <a:pPr>
            <a:defRPr sz="1600"/>
          </a:pPr>
          <a:endParaRPr lang="en-US"/>
        </a:p>
      </c:txPr>
    </c:legend>
    <c:plotVisOnly val="1"/>
    <c:dispBlanksAs val="zero"/>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cked"/>
        <c:varyColors val="0"/>
        <c:ser>
          <c:idx val="0"/>
          <c:order val="0"/>
          <c:tx>
            <c:strRef>
              <c:f>Sheet1!$A$4</c:f>
              <c:strCache>
                <c:ptCount val="1"/>
                <c:pt idx="0">
                  <c:v>Assaults</c:v>
                </c:pt>
              </c:strCache>
            </c:strRef>
          </c:tx>
          <c:spPr>
            <a:ln>
              <a:solidFill>
                <a:srgbClr val="FF0000"/>
              </a:solidFill>
            </a:ln>
          </c:spPr>
          <c:marker>
            <c:spPr>
              <a:solidFill>
                <a:srgbClr val="C00000"/>
              </a:solidFill>
              <a:ln>
                <a:solidFill>
                  <a:srgbClr val="FF0000"/>
                </a:solidFill>
              </a:ln>
            </c:spPr>
          </c:marker>
          <c:dLbls>
            <c:dLbl>
              <c:idx val="0"/>
              <c:layout>
                <c:manualLayout>
                  <c:x val="-2.4637681159420291E-2"/>
                  <c:y val="-4.7263690849628011E-2"/>
                </c:manualLayout>
              </c:layout>
              <c:showLegendKey val="0"/>
              <c:showVal val="1"/>
              <c:showCatName val="0"/>
              <c:showSerName val="0"/>
              <c:showPercent val="0"/>
              <c:showBubbleSize val="0"/>
            </c:dLbl>
            <c:dLbl>
              <c:idx val="1"/>
              <c:layout>
                <c:manualLayout>
                  <c:x val="-2.4637681159420291E-2"/>
                  <c:y val="3.4825877468146957E-2"/>
                </c:manualLayout>
              </c:layout>
              <c:showLegendKey val="0"/>
              <c:showVal val="1"/>
              <c:showCatName val="0"/>
              <c:showSerName val="0"/>
              <c:showPercent val="0"/>
              <c:showBubbleSize val="0"/>
            </c:dLbl>
            <c:dLbl>
              <c:idx val="2"/>
              <c:layout>
                <c:manualLayout>
                  <c:x val="-2.6086956521739129E-2"/>
                  <c:y val="-4.2288565497035586E-2"/>
                </c:manualLayout>
              </c:layout>
              <c:showLegendKey val="0"/>
              <c:showVal val="1"/>
              <c:showCatName val="0"/>
              <c:showSerName val="0"/>
              <c:showPercent val="0"/>
              <c:showBubbleSize val="0"/>
            </c:dLbl>
            <c:dLbl>
              <c:idx val="3"/>
              <c:layout>
                <c:manualLayout>
                  <c:x val="-2.6086956521739129E-2"/>
                  <c:y val="-2.9850752115554532E-2"/>
                </c:manualLayout>
              </c:layout>
              <c:showLegendKey val="0"/>
              <c:showVal val="1"/>
              <c:showCatName val="0"/>
              <c:showSerName val="0"/>
              <c:showPercent val="0"/>
              <c:showBubbleSize val="0"/>
            </c:dLbl>
            <c:dLbl>
              <c:idx val="4"/>
              <c:layout>
                <c:manualLayout>
                  <c:x val="-2.6086956521739129E-2"/>
                  <c:y val="2.4875626762962112E-2"/>
                </c:manualLayout>
              </c:layout>
              <c:showLegendKey val="0"/>
              <c:showVal val="1"/>
              <c:showCatName val="0"/>
              <c:showSerName val="0"/>
              <c:showPercent val="0"/>
              <c:showBubbleSize val="0"/>
            </c:dLbl>
            <c:txPr>
              <a:bodyPr/>
              <a:lstStyle/>
              <a:p>
                <a:pPr>
                  <a:defRPr sz="1800"/>
                </a:pPr>
                <a:endParaRPr lang="en-US"/>
              </a:p>
            </c:txPr>
            <c:showLegendKey val="0"/>
            <c:showVal val="1"/>
            <c:showCatName val="0"/>
            <c:showSerName val="0"/>
            <c:showPercent val="0"/>
            <c:showBubbleSize val="0"/>
            <c:showLeaderLines val="0"/>
          </c:dLbls>
          <c:cat>
            <c:numRef>
              <c:f>Sheet1!$B$3:$F$3</c:f>
              <c:numCache>
                <c:formatCode>General</c:formatCode>
                <c:ptCount val="5"/>
                <c:pt idx="0">
                  <c:v>2009</c:v>
                </c:pt>
                <c:pt idx="1">
                  <c:v>2010</c:v>
                </c:pt>
                <c:pt idx="2">
                  <c:v>2011</c:v>
                </c:pt>
                <c:pt idx="3">
                  <c:v>2012</c:v>
                </c:pt>
                <c:pt idx="4">
                  <c:v>2013</c:v>
                </c:pt>
              </c:numCache>
            </c:numRef>
          </c:cat>
          <c:val>
            <c:numRef>
              <c:f>Sheet1!$B$4:$F$4</c:f>
              <c:numCache>
                <c:formatCode>General</c:formatCode>
                <c:ptCount val="5"/>
                <c:pt idx="0">
                  <c:v>58</c:v>
                </c:pt>
                <c:pt idx="1">
                  <c:v>38</c:v>
                </c:pt>
                <c:pt idx="2">
                  <c:v>53</c:v>
                </c:pt>
                <c:pt idx="3">
                  <c:v>50</c:v>
                </c:pt>
                <c:pt idx="4">
                  <c:v>39</c:v>
                </c:pt>
              </c:numCache>
            </c:numRef>
          </c:val>
          <c:smooth val="0"/>
        </c:ser>
        <c:ser>
          <c:idx val="1"/>
          <c:order val="1"/>
          <c:tx>
            <c:strRef>
              <c:f>Sheet1!$A$5</c:f>
              <c:strCache>
                <c:ptCount val="1"/>
                <c:pt idx="0">
                  <c:v>Family violence</c:v>
                </c:pt>
              </c:strCache>
            </c:strRef>
          </c:tx>
          <c:spPr>
            <a:ln>
              <a:solidFill>
                <a:srgbClr val="FFFF00"/>
              </a:solidFill>
            </a:ln>
          </c:spPr>
          <c:marker>
            <c:spPr>
              <a:solidFill>
                <a:srgbClr val="FFC000"/>
              </a:solidFill>
              <a:ln>
                <a:solidFill>
                  <a:srgbClr val="FFFF00"/>
                </a:solidFill>
              </a:ln>
            </c:spPr>
          </c:marker>
          <c:dLbls>
            <c:dLbl>
              <c:idx val="0"/>
              <c:layout>
                <c:manualLayout>
                  <c:x val="-2.4637681159420291E-2"/>
                  <c:y val="2.7363189439258324E-2"/>
                </c:manualLayout>
              </c:layout>
              <c:showLegendKey val="0"/>
              <c:showVal val="1"/>
              <c:showCatName val="0"/>
              <c:showSerName val="0"/>
              <c:showPercent val="0"/>
              <c:showBubbleSize val="0"/>
            </c:dLbl>
            <c:dLbl>
              <c:idx val="1"/>
              <c:layout>
                <c:manualLayout>
                  <c:x val="-3.3333333333333333E-2"/>
                  <c:y val="-3.9801002820739381E-2"/>
                </c:manualLayout>
              </c:layout>
              <c:showLegendKey val="0"/>
              <c:showVal val="1"/>
              <c:showCatName val="0"/>
              <c:showSerName val="0"/>
              <c:showPercent val="0"/>
              <c:showBubbleSize val="0"/>
            </c:dLbl>
            <c:dLbl>
              <c:idx val="2"/>
              <c:layout>
                <c:manualLayout>
                  <c:x val="-2.6086956521739129E-2"/>
                  <c:y val="-4.7263690849628011E-2"/>
                </c:manualLayout>
              </c:layout>
              <c:showLegendKey val="0"/>
              <c:showVal val="1"/>
              <c:showCatName val="0"/>
              <c:showSerName val="0"/>
              <c:showPercent val="0"/>
              <c:showBubbleSize val="0"/>
            </c:dLbl>
            <c:dLbl>
              <c:idx val="3"/>
              <c:layout>
                <c:manualLayout>
                  <c:x val="-2.6086956521739129E-2"/>
                  <c:y val="3.2338314791850745E-2"/>
                </c:manualLayout>
              </c:layout>
              <c:showLegendKey val="0"/>
              <c:showVal val="1"/>
              <c:showCatName val="0"/>
              <c:showSerName val="0"/>
              <c:showPercent val="0"/>
              <c:showBubbleSize val="0"/>
            </c:dLbl>
            <c:dLbl>
              <c:idx val="4"/>
              <c:layout>
                <c:manualLayout>
                  <c:x val="-2.6086956521739129E-2"/>
                  <c:y val="-3.4825877468146957E-2"/>
                </c:manualLayout>
              </c:layout>
              <c:showLegendKey val="0"/>
              <c:showVal val="1"/>
              <c:showCatName val="0"/>
              <c:showSerName val="0"/>
              <c:showPercent val="0"/>
              <c:showBubbleSize val="0"/>
            </c:dLbl>
            <c:txPr>
              <a:bodyPr/>
              <a:lstStyle/>
              <a:p>
                <a:pPr>
                  <a:defRPr sz="1800"/>
                </a:pPr>
                <a:endParaRPr lang="en-US"/>
              </a:p>
            </c:txPr>
            <c:showLegendKey val="0"/>
            <c:showVal val="1"/>
            <c:showCatName val="0"/>
            <c:showSerName val="0"/>
            <c:showPercent val="0"/>
            <c:showBubbleSize val="0"/>
            <c:showLeaderLines val="0"/>
          </c:dLbls>
          <c:cat>
            <c:numRef>
              <c:f>Sheet1!$B$3:$F$3</c:f>
              <c:numCache>
                <c:formatCode>General</c:formatCode>
                <c:ptCount val="5"/>
                <c:pt idx="0">
                  <c:v>2009</c:v>
                </c:pt>
                <c:pt idx="1">
                  <c:v>2010</c:v>
                </c:pt>
                <c:pt idx="2">
                  <c:v>2011</c:v>
                </c:pt>
                <c:pt idx="3">
                  <c:v>2012</c:v>
                </c:pt>
                <c:pt idx="4">
                  <c:v>2013</c:v>
                </c:pt>
              </c:numCache>
            </c:numRef>
          </c:cat>
          <c:val>
            <c:numRef>
              <c:f>Sheet1!$B$5:$F$5</c:f>
              <c:numCache>
                <c:formatCode>General</c:formatCode>
                <c:ptCount val="5"/>
                <c:pt idx="0">
                  <c:v>70</c:v>
                </c:pt>
                <c:pt idx="1">
                  <c:v>89</c:v>
                </c:pt>
                <c:pt idx="2">
                  <c:v>113</c:v>
                </c:pt>
                <c:pt idx="3">
                  <c:v>92</c:v>
                </c:pt>
                <c:pt idx="4">
                  <c:v>101</c:v>
                </c:pt>
              </c:numCache>
            </c:numRef>
          </c:val>
          <c:smooth val="0"/>
        </c:ser>
        <c:dLbls>
          <c:showLegendKey val="0"/>
          <c:showVal val="0"/>
          <c:showCatName val="0"/>
          <c:showSerName val="0"/>
          <c:showPercent val="0"/>
          <c:showBubbleSize val="0"/>
        </c:dLbls>
        <c:marker val="1"/>
        <c:smooth val="0"/>
        <c:axId val="76685696"/>
        <c:axId val="76687232"/>
      </c:lineChart>
      <c:catAx>
        <c:axId val="76685696"/>
        <c:scaling>
          <c:orientation val="minMax"/>
        </c:scaling>
        <c:delete val="0"/>
        <c:axPos val="b"/>
        <c:numFmt formatCode="General" sourceLinked="1"/>
        <c:majorTickMark val="out"/>
        <c:minorTickMark val="none"/>
        <c:tickLblPos val="nextTo"/>
        <c:txPr>
          <a:bodyPr/>
          <a:lstStyle/>
          <a:p>
            <a:pPr>
              <a:defRPr sz="2000"/>
            </a:pPr>
            <a:endParaRPr lang="en-US"/>
          </a:p>
        </c:txPr>
        <c:crossAx val="76687232"/>
        <c:crosses val="autoZero"/>
        <c:auto val="1"/>
        <c:lblAlgn val="ctr"/>
        <c:lblOffset val="100"/>
        <c:noMultiLvlLbl val="0"/>
      </c:catAx>
      <c:valAx>
        <c:axId val="76687232"/>
        <c:scaling>
          <c:orientation val="minMax"/>
        </c:scaling>
        <c:delete val="0"/>
        <c:axPos val="l"/>
        <c:majorGridlines/>
        <c:numFmt formatCode="General" sourceLinked="1"/>
        <c:majorTickMark val="out"/>
        <c:minorTickMark val="none"/>
        <c:tickLblPos val="nextTo"/>
        <c:txPr>
          <a:bodyPr/>
          <a:lstStyle/>
          <a:p>
            <a:pPr>
              <a:defRPr sz="2000"/>
            </a:pPr>
            <a:endParaRPr lang="en-US"/>
          </a:p>
        </c:txPr>
        <c:crossAx val="76685696"/>
        <c:crosses val="autoZero"/>
        <c:crossBetween val="between"/>
      </c:valAx>
    </c:plotArea>
    <c:legend>
      <c:legendPos val="r"/>
      <c:layout/>
      <c:overlay val="0"/>
      <c:txPr>
        <a:bodyPr/>
        <a:lstStyle/>
        <a:p>
          <a:pPr>
            <a:defRPr sz="1600"/>
          </a:pPr>
          <a:endParaRPr lang="en-US"/>
        </a:p>
      </c:txPr>
    </c:legend>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cked"/>
        <c:varyColors val="0"/>
        <c:ser>
          <c:idx val="0"/>
          <c:order val="0"/>
          <c:tx>
            <c:strRef>
              <c:f>Sheet1!$A$24</c:f>
              <c:strCache>
                <c:ptCount val="1"/>
                <c:pt idx="0">
                  <c:v>Sex offenses</c:v>
                </c:pt>
              </c:strCache>
            </c:strRef>
          </c:tx>
          <c:spPr>
            <a:ln>
              <a:solidFill>
                <a:srgbClr val="00B0F0"/>
              </a:solidFill>
            </a:ln>
          </c:spPr>
          <c:marker>
            <c:spPr>
              <a:solidFill>
                <a:srgbClr val="0070C0"/>
              </a:solidFill>
              <a:ln>
                <a:solidFill>
                  <a:srgbClr val="00B0F0"/>
                </a:solidFill>
              </a:ln>
            </c:spPr>
          </c:marker>
          <c:dLbls>
            <c:dLbl>
              <c:idx val="0"/>
              <c:layout>
                <c:manualLayout>
                  <c:x val="-2.4691358024691357E-2"/>
                  <c:y val="2.3146476415995945E-2"/>
                </c:manualLayout>
              </c:layout>
              <c:showLegendKey val="0"/>
              <c:showVal val="1"/>
              <c:showCatName val="0"/>
              <c:showSerName val="0"/>
              <c:showPercent val="0"/>
              <c:showBubbleSize val="0"/>
            </c:dLbl>
            <c:dLbl>
              <c:idx val="1"/>
              <c:layout>
                <c:manualLayout>
                  <c:x val="-2.1604938271604937E-2"/>
                  <c:y val="3.4719714623993918E-2"/>
                </c:manualLayout>
              </c:layout>
              <c:showLegendKey val="0"/>
              <c:showVal val="1"/>
              <c:showCatName val="0"/>
              <c:showSerName val="0"/>
              <c:showPercent val="0"/>
              <c:showBubbleSize val="0"/>
            </c:dLbl>
            <c:dLbl>
              <c:idx val="2"/>
              <c:layout>
                <c:manualLayout>
                  <c:x val="-1.8518518518518517E-2"/>
                  <c:y val="3.4719714623993918E-2"/>
                </c:manualLayout>
              </c:layout>
              <c:showLegendKey val="0"/>
              <c:showVal val="1"/>
              <c:showCatName val="0"/>
              <c:showSerName val="0"/>
              <c:showPercent val="0"/>
              <c:showBubbleSize val="0"/>
            </c:dLbl>
            <c:dLbl>
              <c:idx val="3"/>
              <c:layout>
                <c:manualLayout>
                  <c:x val="-1.5432098765432098E-2"/>
                  <c:y val="3.4719714623993918E-2"/>
                </c:manualLayout>
              </c:layout>
              <c:showLegendKey val="0"/>
              <c:showVal val="1"/>
              <c:showCatName val="0"/>
              <c:showSerName val="0"/>
              <c:showPercent val="0"/>
              <c:showBubbleSize val="0"/>
            </c:dLbl>
            <c:dLbl>
              <c:idx val="4"/>
              <c:layout>
                <c:manualLayout>
                  <c:x val="-2.1604938271604937E-2"/>
                  <c:y val="-3.4719714623993918E-2"/>
                </c:manualLayout>
              </c:layout>
              <c:showLegendKey val="0"/>
              <c:showVal val="1"/>
              <c:showCatName val="0"/>
              <c:showSerName val="0"/>
              <c:showPercent val="0"/>
              <c:showBubbleSize val="0"/>
            </c:dLbl>
            <c:txPr>
              <a:bodyPr/>
              <a:lstStyle/>
              <a:p>
                <a:pPr>
                  <a:defRPr sz="1800"/>
                </a:pPr>
                <a:endParaRPr lang="en-US"/>
              </a:p>
            </c:txPr>
            <c:showLegendKey val="0"/>
            <c:showVal val="1"/>
            <c:showCatName val="0"/>
            <c:showSerName val="0"/>
            <c:showPercent val="0"/>
            <c:showBubbleSize val="0"/>
            <c:showLeaderLines val="0"/>
          </c:dLbls>
          <c:cat>
            <c:numRef>
              <c:f>Sheet1!$B$23:$F$23</c:f>
              <c:numCache>
                <c:formatCode>General</c:formatCode>
                <c:ptCount val="5"/>
                <c:pt idx="0">
                  <c:v>2009</c:v>
                </c:pt>
                <c:pt idx="1">
                  <c:v>2010</c:v>
                </c:pt>
                <c:pt idx="2">
                  <c:v>2011</c:v>
                </c:pt>
                <c:pt idx="3">
                  <c:v>2012</c:v>
                </c:pt>
                <c:pt idx="4">
                  <c:v>2013</c:v>
                </c:pt>
              </c:numCache>
            </c:numRef>
          </c:cat>
          <c:val>
            <c:numRef>
              <c:f>Sheet1!$B$24:$F$24</c:f>
              <c:numCache>
                <c:formatCode>General</c:formatCode>
                <c:ptCount val="5"/>
                <c:pt idx="0">
                  <c:v>5</c:v>
                </c:pt>
                <c:pt idx="1">
                  <c:v>6</c:v>
                </c:pt>
                <c:pt idx="2">
                  <c:v>6</c:v>
                </c:pt>
                <c:pt idx="3">
                  <c:v>6</c:v>
                </c:pt>
                <c:pt idx="4">
                  <c:v>11</c:v>
                </c:pt>
              </c:numCache>
            </c:numRef>
          </c:val>
          <c:smooth val="0"/>
        </c:ser>
        <c:ser>
          <c:idx val="1"/>
          <c:order val="1"/>
          <c:tx>
            <c:strRef>
              <c:f>Sheet1!$A$25</c:f>
              <c:strCache>
                <c:ptCount val="1"/>
                <c:pt idx="0">
                  <c:v>Drugs</c:v>
                </c:pt>
              </c:strCache>
            </c:strRef>
          </c:tx>
          <c:spPr>
            <a:ln>
              <a:solidFill>
                <a:srgbClr val="92D050"/>
              </a:solidFill>
            </a:ln>
          </c:spPr>
          <c:marker>
            <c:spPr>
              <a:solidFill>
                <a:srgbClr val="00B050"/>
              </a:solidFill>
              <a:ln>
                <a:solidFill>
                  <a:srgbClr val="92D050"/>
                </a:solidFill>
              </a:ln>
            </c:spPr>
          </c:marker>
          <c:dLbls>
            <c:dLbl>
              <c:idx val="0"/>
              <c:layout>
                <c:manualLayout>
                  <c:x val="-2.4691358024691357E-2"/>
                  <c:y val="3.1826405071994426E-2"/>
                </c:manualLayout>
              </c:layout>
              <c:showLegendKey val="0"/>
              <c:showVal val="1"/>
              <c:showCatName val="0"/>
              <c:showSerName val="0"/>
              <c:showPercent val="0"/>
              <c:showBubbleSize val="0"/>
            </c:dLbl>
            <c:dLbl>
              <c:idx val="1"/>
              <c:layout>
                <c:manualLayout>
                  <c:x val="-3.0864197530864196E-2"/>
                  <c:y val="-4.9186262383991389E-2"/>
                </c:manualLayout>
              </c:layout>
              <c:showLegendKey val="0"/>
              <c:showVal val="1"/>
              <c:showCatName val="0"/>
              <c:showSerName val="0"/>
              <c:showPercent val="0"/>
              <c:showBubbleSize val="0"/>
            </c:dLbl>
            <c:dLbl>
              <c:idx val="2"/>
              <c:layout>
                <c:manualLayout>
                  <c:x val="-2.7777777777777776E-2"/>
                  <c:y val="2.8933095519994935E-2"/>
                </c:manualLayout>
              </c:layout>
              <c:showLegendKey val="0"/>
              <c:showVal val="1"/>
              <c:showCatName val="0"/>
              <c:showSerName val="0"/>
              <c:showPercent val="0"/>
              <c:showBubbleSize val="0"/>
            </c:dLbl>
            <c:dLbl>
              <c:idx val="3"/>
              <c:layout>
                <c:manualLayout>
                  <c:x val="-2.4691358024691357E-2"/>
                  <c:y val="2.8933095519994935E-2"/>
                </c:manualLayout>
              </c:layout>
              <c:showLegendKey val="0"/>
              <c:showVal val="1"/>
              <c:showCatName val="0"/>
              <c:showSerName val="0"/>
              <c:showPercent val="0"/>
              <c:showBubbleSize val="0"/>
            </c:dLbl>
            <c:dLbl>
              <c:idx val="4"/>
              <c:layout>
                <c:manualLayout>
                  <c:x val="-2.3148148148148147E-2"/>
                  <c:y val="-5.207957193599088E-2"/>
                </c:manualLayout>
              </c:layout>
              <c:showLegendKey val="0"/>
              <c:showVal val="1"/>
              <c:showCatName val="0"/>
              <c:showSerName val="0"/>
              <c:showPercent val="0"/>
              <c:showBubbleSize val="0"/>
            </c:dLbl>
            <c:txPr>
              <a:bodyPr/>
              <a:lstStyle/>
              <a:p>
                <a:pPr>
                  <a:defRPr sz="1800"/>
                </a:pPr>
                <a:endParaRPr lang="en-US"/>
              </a:p>
            </c:txPr>
            <c:showLegendKey val="0"/>
            <c:showVal val="1"/>
            <c:showCatName val="0"/>
            <c:showSerName val="0"/>
            <c:showPercent val="0"/>
            <c:showBubbleSize val="0"/>
            <c:showLeaderLines val="0"/>
          </c:dLbls>
          <c:cat>
            <c:numRef>
              <c:f>Sheet1!$B$23:$F$23</c:f>
              <c:numCache>
                <c:formatCode>General</c:formatCode>
                <c:ptCount val="5"/>
                <c:pt idx="0">
                  <c:v>2009</c:v>
                </c:pt>
                <c:pt idx="1">
                  <c:v>2010</c:v>
                </c:pt>
                <c:pt idx="2">
                  <c:v>2011</c:v>
                </c:pt>
                <c:pt idx="3">
                  <c:v>2012</c:v>
                </c:pt>
                <c:pt idx="4">
                  <c:v>2013</c:v>
                </c:pt>
              </c:numCache>
            </c:numRef>
          </c:cat>
          <c:val>
            <c:numRef>
              <c:f>Sheet1!$B$25:$F$25</c:f>
              <c:numCache>
                <c:formatCode>General</c:formatCode>
                <c:ptCount val="5"/>
                <c:pt idx="0">
                  <c:v>21</c:v>
                </c:pt>
                <c:pt idx="1">
                  <c:v>29</c:v>
                </c:pt>
                <c:pt idx="2">
                  <c:v>22</c:v>
                </c:pt>
                <c:pt idx="3">
                  <c:v>30</c:v>
                </c:pt>
                <c:pt idx="4">
                  <c:v>44</c:v>
                </c:pt>
              </c:numCache>
            </c:numRef>
          </c:val>
          <c:smooth val="0"/>
        </c:ser>
        <c:dLbls>
          <c:showLegendKey val="0"/>
          <c:showVal val="0"/>
          <c:showCatName val="0"/>
          <c:showSerName val="0"/>
          <c:showPercent val="0"/>
          <c:showBubbleSize val="0"/>
        </c:dLbls>
        <c:marker val="1"/>
        <c:smooth val="0"/>
        <c:axId val="76734464"/>
        <c:axId val="76736000"/>
      </c:lineChart>
      <c:catAx>
        <c:axId val="76734464"/>
        <c:scaling>
          <c:orientation val="minMax"/>
        </c:scaling>
        <c:delete val="0"/>
        <c:axPos val="b"/>
        <c:numFmt formatCode="General" sourceLinked="1"/>
        <c:majorTickMark val="out"/>
        <c:minorTickMark val="none"/>
        <c:tickLblPos val="nextTo"/>
        <c:txPr>
          <a:bodyPr/>
          <a:lstStyle/>
          <a:p>
            <a:pPr>
              <a:defRPr sz="2000"/>
            </a:pPr>
            <a:endParaRPr lang="en-US"/>
          </a:p>
        </c:txPr>
        <c:crossAx val="76736000"/>
        <c:crosses val="autoZero"/>
        <c:auto val="1"/>
        <c:lblAlgn val="ctr"/>
        <c:lblOffset val="100"/>
        <c:noMultiLvlLbl val="0"/>
      </c:catAx>
      <c:valAx>
        <c:axId val="76736000"/>
        <c:scaling>
          <c:orientation val="minMax"/>
        </c:scaling>
        <c:delete val="0"/>
        <c:axPos val="l"/>
        <c:majorGridlines/>
        <c:numFmt formatCode="General" sourceLinked="1"/>
        <c:majorTickMark val="out"/>
        <c:minorTickMark val="none"/>
        <c:tickLblPos val="nextTo"/>
        <c:txPr>
          <a:bodyPr/>
          <a:lstStyle/>
          <a:p>
            <a:pPr>
              <a:defRPr sz="2000"/>
            </a:pPr>
            <a:endParaRPr lang="en-US"/>
          </a:p>
        </c:txPr>
        <c:crossAx val="76734464"/>
        <c:crosses val="autoZero"/>
        <c:crossBetween val="between"/>
      </c:valAx>
      <c:spPr>
        <a:ln>
          <a:solidFill>
            <a:srgbClr val="00B0F0"/>
          </a:solidFill>
        </a:ln>
      </c:spPr>
    </c:plotArea>
    <c:legend>
      <c:legendPos val="r"/>
      <c:layout/>
      <c:overlay val="0"/>
      <c:txPr>
        <a:bodyPr/>
        <a:lstStyle/>
        <a:p>
          <a:pPr>
            <a:defRPr sz="1600"/>
          </a:pPr>
          <a:endParaRPr lang="en-US"/>
        </a:p>
      </c:txPr>
    </c:legend>
    <c:plotVisOnly val="1"/>
    <c:dispBlanksAs val="zero"/>
    <c:showDLblsOverMax val="0"/>
  </c:chart>
  <c:spPr>
    <a:ln>
      <a:solidFill>
        <a:srgbClr val="00B0F0"/>
      </a:solid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Sheet1!$A$45</c:f>
              <c:strCache>
                <c:ptCount val="1"/>
                <c:pt idx="0">
                  <c:v>Burglaries</c:v>
                </c:pt>
              </c:strCache>
            </c:strRef>
          </c:tx>
          <c:spPr>
            <a:ln>
              <a:solidFill>
                <a:srgbClr val="7030A0"/>
              </a:solidFill>
            </a:ln>
          </c:spPr>
          <c:marker>
            <c:spPr>
              <a:solidFill>
                <a:srgbClr val="002060"/>
              </a:solidFill>
              <a:ln>
                <a:solidFill>
                  <a:srgbClr val="7030A0"/>
                </a:solidFill>
              </a:ln>
            </c:spPr>
          </c:marker>
          <c:dLbls>
            <c:dLbl>
              <c:idx val="0"/>
              <c:layout>
                <c:manualLayout>
                  <c:x val="-2.9320987654320986E-2"/>
                  <c:y val="-3.4719714623993918E-2"/>
                </c:manualLayout>
              </c:layout>
              <c:showLegendKey val="0"/>
              <c:showVal val="1"/>
              <c:showCatName val="0"/>
              <c:showSerName val="0"/>
              <c:showPercent val="0"/>
              <c:showBubbleSize val="0"/>
            </c:dLbl>
            <c:dLbl>
              <c:idx val="1"/>
              <c:layout>
                <c:manualLayout>
                  <c:x val="-2.7777777777777776E-2"/>
                  <c:y val="-3.7613024175993416E-2"/>
                </c:manualLayout>
              </c:layout>
              <c:showLegendKey val="0"/>
              <c:showVal val="1"/>
              <c:showCatName val="0"/>
              <c:showSerName val="0"/>
              <c:showPercent val="0"/>
              <c:showBubbleSize val="0"/>
            </c:dLbl>
            <c:dLbl>
              <c:idx val="2"/>
              <c:layout>
                <c:manualLayout>
                  <c:x val="-2.6234567901234566E-2"/>
                  <c:y val="-5.4972881487990372E-2"/>
                </c:manualLayout>
              </c:layout>
              <c:showLegendKey val="0"/>
              <c:showVal val="1"/>
              <c:showCatName val="0"/>
              <c:showSerName val="0"/>
              <c:showPercent val="0"/>
              <c:showBubbleSize val="0"/>
            </c:dLbl>
            <c:dLbl>
              <c:idx val="3"/>
              <c:layout>
                <c:manualLayout>
                  <c:x val="-2.4691358024691357E-2"/>
                  <c:y val="-5.207957193599088E-2"/>
                </c:manualLayout>
              </c:layout>
              <c:showLegendKey val="0"/>
              <c:showVal val="1"/>
              <c:showCatName val="0"/>
              <c:showSerName val="0"/>
              <c:showPercent val="0"/>
              <c:showBubbleSize val="0"/>
            </c:dLbl>
            <c:dLbl>
              <c:idx val="4"/>
              <c:layout>
                <c:manualLayout>
                  <c:x val="-2.3148148148148147E-2"/>
                  <c:y val="-5.207957193599088E-2"/>
                </c:manualLayout>
              </c:layout>
              <c:showLegendKey val="0"/>
              <c:showVal val="1"/>
              <c:showCatName val="0"/>
              <c:showSerName val="0"/>
              <c:showPercent val="0"/>
              <c:showBubbleSize val="0"/>
            </c:dLbl>
            <c:txPr>
              <a:bodyPr/>
              <a:lstStyle/>
              <a:p>
                <a:pPr>
                  <a:defRPr sz="1800"/>
                </a:pPr>
                <a:endParaRPr lang="en-US"/>
              </a:p>
            </c:txPr>
            <c:showLegendKey val="0"/>
            <c:showVal val="1"/>
            <c:showCatName val="0"/>
            <c:showSerName val="0"/>
            <c:showPercent val="0"/>
            <c:showBubbleSize val="0"/>
            <c:showLeaderLines val="0"/>
          </c:dLbls>
          <c:cat>
            <c:numRef>
              <c:f>Sheet1!$B$44:$F$44</c:f>
              <c:numCache>
                <c:formatCode>General</c:formatCode>
                <c:ptCount val="5"/>
                <c:pt idx="0">
                  <c:v>2009</c:v>
                </c:pt>
                <c:pt idx="1">
                  <c:v>2010</c:v>
                </c:pt>
                <c:pt idx="2">
                  <c:v>2011</c:v>
                </c:pt>
                <c:pt idx="3">
                  <c:v>2012</c:v>
                </c:pt>
                <c:pt idx="4">
                  <c:v>2013</c:v>
                </c:pt>
              </c:numCache>
            </c:numRef>
          </c:cat>
          <c:val>
            <c:numRef>
              <c:f>Sheet1!$B$45:$F$45</c:f>
              <c:numCache>
                <c:formatCode>General</c:formatCode>
                <c:ptCount val="5"/>
                <c:pt idx="0">
                  <c:v>22</c:v>
                </c:pt>
                <c:pt idx="1">
                  <c:v>29</c:v>
                </c:pt>
                <c:pt idx="2">
                  <c:v>45</c:v>
                </c:pt>
                <c:pt idx="3">
                  <c:v>32</c:v>
                </c:pt>
                <c:pt idx="4">
                  <c:v>32</c:v>
                </c:pt>
              </c:numCache>
            </c:numRef>
          </c:val>
          <c:smooth val="0"/>
        </c:ser>
        <c:ser>
          <c:idx val="1"/>
          <c:order val="1"/>
          <c:tx>
            <c:strRef>
              <c:f>Sheet1!$A$46</c:f>
              <c:strCache>
                <c:ptCount val="1"/>
                <c:pt idx="0">
                  <c:v>Thefts</c:v>
                </c:pt>
              </c:strCache>
            </c:strRef>
          </c:tx>
          <c:spPr>
            <a:ln>
              <a:solidFill>
                <a:srgbClr val="00B0F0"/>
              </a:solidFill>
            </a:ln>
          </c:spPr>
          <c:marker>
            <c:spPr>
              <a:solidFill>
                <a:srgbClr val="0070C0"/>
              </a:solidFill>
              <a:ln>
                <a:solidFill>
                  <a:srgbClr val="00B0F0"/>
                </a:solidFill>
              </a:ln>
            </c:spPr>
          </c:marker>
          <c:dLbls>
            <c:dLbl>
              <c:idx val="0"/>
              <c:layout>
                <c:manualLayout>
                  <c:x val="-2.9320987654320986E-2"/>
                  <c:y val="3.4719714623993918E-2"/>
                </c:manualLayout>
              </c:layout>
              <c:showLegendKey val="0"/>
              <c:showVal val="1"/>
              <c:showCatName val="0"/>
              <c:showSerName val="0"/>
              <c:showPercent val="0"/>
              <c:showBubbleSize val="0"/>
            </c:dLbl>
            <c:dLbl>
              <c:idx val="1"/>
              <c:layout>
                <c:manualLayout>
                  <c:x val="-2.7777777777777776E-2"/>
                  <c:y val="-5.4972881487990372E-2"/>
                </c:manualLayout>
              </c:layout>
              <c:showLegendKey val="0"/>
              <c:showVal val="1"/>
              <c:showCatName val="0"/>
              <c:showSerName val="0"/>
              <c:showPercent val="0"/>
              <c:showBubbleSize val="0"/>
            </c:dLbl>
            <c:dLbl>
              <c:idx val="2"/>
              <c:layout>
                <c:manualLayout>
                  <c:x val="-2.6234567901234566E-2"/>
                  <c:y val="-5.207957193599088E-2"/>
                </c:manualLayout>
              </c:layout>
              <c:showLegendKey val="0"/>
              <c:showVal val="1"/>
              <c:showCatName val="0"/>
              <c:showSerName val="0"/>
              <c:showPercent val="0"/>
              <c:showBubbleSize val="0"/>
            </c:dLbl>
            <c:dLbl>
              <c:idx val="3"/>
              <c:layout>
                <c:manualLayout>
                  <c:x val="-2.4691358024691357E-2"/>
                  <c:y val="3.1826405071994426E-2"/>
                </c:manualLayout>
              </c:layout>
              <c:showLegendKey val="0"/>
              <c:showVal val="1"/>
              <c:showCatName val="0"/>
              <c:showSerName val="0"/>
              <c:showPercent val="0"/>
              <c:showBubbleSize val="0"/>
            </c:dLbl>
            <c:dLbl>
              <c:idx val="4"/>
              <c:layout>
                <c:manualLayout>
                  <c:x val="-3.2407407407407406E-2"/>
                  <c:y val="2.8933095519994935E-2"/>
                </c:manualLayout>
              </c:layout>
              <c:showLegendKey val="0"/>
              <c:showVal val="1"/>
              <c:showCatName val="0"/>
              <c:showSerName val="0"/>
              <c:showPercent val="0"/>
              <c:showBubbleSize val="0"/>
            </c:dLbl>
            <c:txPr>
              <a:bodyPr/>
              <a:lstStyle/>
              <a:p>
                <a:pPr>
                  <a:defRPr sz="1800"/>
                </a:pPr>
                <a:endParaRPr lang="en-US"/>
              </a:p>
            </c:txPr>
            <c:showLegendKey val="0"/>
            <c:showVal val="1"/>
            <c:showCatName val="0"/>
            <c:showSerName val="0"/>
            <c:showPercent val="0"/>
            <c:showBubbleSize val="0"/>
            <c:showLeaderLines val="0"/>
          </c:dLbls>
          <c:cat>
            <c:numRef>
              <c:f>Sheet1!$B$44:$F$44</c:f>
              <c:numCache>
                <c:formatCode>General</c:formatCode>
                <c:ptCount val="5"/>
                <c:pt idx="0">
                  <c:v>2009</c:v>
                </c:pt>
                <c:pt idx="1">
                  <c:v>2010</c:v>
                </c:pt>
                <c:pt idx="2">
                  <c:v>2011</c:v>
                </c:pt>
                <c:pt idx="3">
                  <c:v>2012</c:v>
                </c:pt>
                <c:pt idx="4">
                  <c:v>2013</c:v>
                </c:pt>
              </c:numCache>
            </c:numRef>
          </c:cat>
          <c:val>
            <c:numRef>
              <c:f>Sheet1!$B$46:$F$46</c:f>
              <c:numCache>
                <c:formatCode>General</c:formatCode>
                <c:ptCount val="5"/>
                <c:pt idx="0">
                  <c:v>107</c:v>
                </c:pt>
                <c:pt idx="1">
                  <c:v>136</c:v>
                </c:pt>
                <c:pt idx="2">
                  <c:v>123</c:v>
                </c:pt>
                <c:pt idx="3">
                  <c:v>113</c:v>
                </c:pt>
                <c:pt idx="4">
                  <c:v>109</c:v>
                </c:pt>
              </c:numCache>
            </c:numRef>
          </c:val>
          <c:smooth val="0"/>
        </c:ser>
        <c:ser>
          <c:idx val="2"/>
          <c:order val="2"/>
          <c:tx>
            <c:strRef>
              <c:f>Sheet1!$A$47</c:f>
              <c:strCache>
                <c:ptCount val="1"/>
                <c:pt idx="0">
                  <c:v>Stolen vehicles</c:v>
                </c:pt>
              </c:strCache>
            </c:strRef>
          </c:tx>
          <c:spPr>
            <a:ln>
              <a:solidFill>
                <a:srgbClr val="FF0000"/>
              </a:solidFill>
            </a:ln>
          </c:spPr>
          <c:marker>
            <c:spPr>
              <a:solidFill>
                <a:srgbClr val="C00000"/>
              </a:solidFill>
              <a:ln>
                <a:solidFill>
                  <a:srgbClr val="FF0000"/>
                </a:solidFill>
              </a:ln>
            </c:spPr>
          </c:marker>
          <c:dLbls>
            <c:dLbl>
              <c:idx val="0"/>
              <c:layout>
                <c:manualLayout>
                  <c:x val="-2.0061728395061727E-2"/>
                  <c:y val="2.3146476415995945E-2"/>
                </c:manualLayout>
              </c:layout>
              <c:showLegendKey val="0"/>
              <c:showVal val="1"/>
              <c:showCatName val="0"/>
              <c:showSerName val="0"/>
              <c:showPercent val="0"/>
              <c:showBubbleSize val="0"/>
            </c:dLbl>
            <c:dLbl>
              <c:idx val="1"/>
              <c:layout>
                <c:manualLayout>
                  <c:x val="-2.7777777777777776E-2"/>
                  <c:y val="3.4719714623993918E-2"/>
                </c:manualLayout>
              </c:layout>
              <c:showLegendKey val="0"/>
              <c:showVal val="1"/>
              <c:showCatName val="0"/>
              <c:showSerName val="0"/>
              <c:showPercent val="0"/>
              <c:showBubbleSize val="0"/>
            </c:dLbl>
            <c:dLbl>
              <c:idx val="2"/>
              <c:layout>
                <c:manualLayout>
                  <c:x val="-2.6234567901234566E-2"/>
                  <c:y val="2.6039785967995548E-2"/>
                </c:manualLayout>
              </c:layout>
              <c:showLegendKey val="0"/>
              <c:showVal val="1"/>
              <c:showCatName val="0"/>
              <c:showSerName val="0"/>
              <c:showPercent val="0"/>
              <c:showBubbleSize val="0"/>
            </c:dLbl>
            <c:dLbl>
              <c:idx val="3"/>
              <c:layout>
                <c:manualLayout>
                  <c:x val="-2.4691358024691357E-2"/>
                  <c:y val="4.6292952831992001E-2"/>
                </c:manualLayout>
              </c:layout>
              <c:showLegendKey val="0"/>
              <c:showVal val="1"/>
              <c:showCatName val="0"/>
              <c:showSerName val="0"/>
              <c:showPercent val="0"/>
              <c:showBubbleSize val="0"/>
            </c:dLbl>
            <c:dLbl>
              <c:idx val="4"/>
              <c:layout>
                <c:manualLayout>
                  <c:x val="-2.3148148148148147E-2"/>
                  <c:y val="2.603978596799544E-2"/>
                </c:manualLayout>
              </c:layout>
              <c:showLegendKey val="0"/>
              <c:showVal val="1"/>
              <c:showCatName val="0"/>
              <c:showSerName val="0"/>
              <c:showPercent val="0"/>
              <c:showBubbleSize val="0"/>
            </c:dLbl>
            <c:txPr>
              <a:bodyPr/>
              <a:lstStyle/>
              <a:p>
                <a:pPr>
                  <a:defRPr sz="1800"/>
                </a:pPr>
                <a:endParaRPr lang="en-US"/>
              </a:p>
            </c:txPr>
            <c:showLegendKey val="0"/>
            <c:showVal val="1"/>
            <c:showCatName val="0"/>
            <c:showSerName val="0"/>
            <c:showPercent val="0"/>
            <c:showBubbleSize val="0"/>
            <c:showLeaderLines val="0"/>
          </c:dLbls>
          <c:cat>
            <c:numRef>
              <c:f>Sheet1!$B$44:$F$44</c:f>
              <c:numCache>
                <c:formatCode>General</c:formatCode>
                <c:ptCount val="5"/>
                <c:pt idx="0">
                  <c:v>2009</c:v>
                </c:pt>
                <c:pt idx="1">
                  <c:v>2010</c:v>
                </c:pt>
                <c:pt idx="2">
                  <c:v>2011</c:v>
                </c:pt>
                <c:pt idx="3">
                  <c:v>2012</c:v>
                </c:pt>
                <c:pt idx="4">
                  <c:v>2013</c:v>
                </c:pt>
              </c:numCache>
            </c:numRef>
          </c:cat>
          <c:val>
            <c:numRef>
              <c:f>Sheet1!$B$47:$F$47</c:f>
              <c:numCache>
                <c:formatCode>General</c:formatCode>
                <c:ptCount val="5"/>
                <c:pt idx="0">
                  <c:v>13</c:v>
                </c:pt>
                <c:pt idx="1">
                  <c:v>16</c:v>
                </c:pt>
                <c:pt idx="2">
                  <c:v>14</c:v>
                </c:pt>
                <c:pt idx="3">
                  <c:v>18</c:v>
                </c:pt>
                <c:pt idx="4">
                  <c:v>21</c:v>
                </c:pt>
              </c:numCache>
            </c:numRef>
          </c:val>
          <c:smooth val="0"/>
        </c:ser>
        <c:dLbls>
          <c:showLegendKey val="0"/>
          <c:showVal val="0"/>
          <c:showCatName val="0"/>
          <c:showSerName val="0"/>
          <c:showPercent val="0"/>
          <c:showBubbleSize val="0"/>
        </c:dLbls>
        <c:marker val="1"/>
        <c:smooth val="0"/>
        <c:axId val="76866304"/>
        <c:axId val="76867840"/>
      </c:lineChart>
      <c:catAx>
        <c:axId val="76866304"/>
        <c:scaling>
          <c:orientation val="minMax"/>
        </c:scaling>
        <c:delete val="0"/>
        <c:axPos val="b"/>
        <c:numFmt formatCode="General" sourceLinked="1"/>
        <c:majorTickMark val="out"/>
        <c:minorTickMark val="none"/>
        <c:tickLblPos val="nextTo"/>
        <c:txPr>
          <a:bodyPr/>
          <a:lstStyle/>
          <a:p>
            <a:pPr>
              <a:defRPr sz="2000"/>
            </a:pPr>
            <a:endParaRPr lang="en-US"/>
          </a:p>
        </c:txPr>
        <c:crossAx val="76867840"/>
        <c:crosses val="autoZero"/>
        <c:auto val="1"/>
        <c:lblAlgn val="ctr"/>
        <c:lblOffset val="100"/>
        <c:noMultiLvlLbl val="0"/>
      </c:catAx>
      <c:valAx>
        <c:axId val="76867840"/>
        <c:scaling>
          <c:orientation val="minMax"/>
        </c:scaling>
        <c:delete val="0"/>
        <c:axPos val="l"/>
        <c:majorGridlines/>
        <c:numFmt formatCode="General" sourceLinked="1"/>
        <c:majorTickMark val="out"/>
        <c:minorTickMark val="none"/>
        <c:tickLblPos val="nextTo"/>
        <c:txPr>
          <a:bodyPr/>
          <a:lstStyle/>
          <a:p>
            <a:pPr>
              <a:defRPr sz="2000"/>
            </a:pPr>
            <a:endParaRPr lang="en-US"/>
          </a:p>
        </c:txPr>
        <c:crossAx val="76866304"/>
        <c:crosses val="autoZero"/>
        <c:crossBetween val="between"/>
      </c:valAx>
    </c:plotArea>
    <c:legend>
      <c:legendPos val="r"/>
      <c:layout/>
      <c:overlay val="0"/>
      <c:txPr>
        <a:bodyPr/>
        <a:lstStyle/>
        <a:p>
          <a:pPr>
            <a:defRPr sz="1600"/>
          </a:pPr>
          <a:endParaRPr lang="en-US"/>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Sheet1!$A$69</c:f>
              <c:strCache>
                <c:ptCount val="1"/>
                <c:pt idx="0">
                  <c:v>Property </c:v>
                </c:pt>
              </c:strCache>
            </c:strRef>
          </c:tx>
          <c:spPr>
            <a:ln>
              <a:solidFill>
                <a:srgbClr val="00B0F0"/>
              </a:solidFill>
            </a:ln>
          </c:spPr>
          <c:marker>
            <c:spPr>
              <a:solidFill>
                <a:srgbClr val="0070C0"/>
              </a:solidFill>
              <a:ln>
                <a:solidFill>
                  <a:srgbClr val="00B0F0"/>
                </a:solidFill>
              </a:ln>
            </c:spPr>
          </c:marker>
          <c:cat>
            <c:numRef>
              <c:f>Sheet1!$B$68:$F$68</c:f>
              <c:numCache>
                <c:formatCode>General</c:formatCode>
                <c:ptCount val="5"/>
                <c:pt idx="0">
                  <c:v>2009</c:v>
                </c:pt>
                <c:pt idx="1">
                  <c:v>2010</c:v>
                </c:pt>
                <c:pt idx="2">
                  <c:v>2011</c:v>
                </c:pt>
                <c:pt idx="3">
                  <c:v>2012</c:v>
                </c:pt>
                <c:pt idx="4">
                  <c:v>2013</c:v>
                </c:pt>
              </c:numCache>
            </c:numRef>
          </c:cat>
          <c:val>
            <c:numRef>
              <c:f>Sheet1!$B$69:$F$69</c:f>
              <c:numCache>
                <c:formatCode>General</c:formatCode>
                <c:ptCount val="5"/>
                <c:pt idx="0">
                  <c:v>142</c:v>
                </c:pt>
                <c:pt idx="1">
                  <c:v>181</c:v>
                </c:pt>
                <c:pt idx="2">
                  <c:v>182</c:v>
                </c:pt>
                <c:pt idx="3">
                  <c:v>163</c:v>
                </c:pt>
                <c:pt idx="4">
                  <c:v>162</c:v>
                </c:pt>
              </c:numCache>
            </c:numRef>
          </c:val>
          <c:smooth val="0"/>
        </c:ser>
        <c:ser>
          <c:idx val="1"/>
          <c:order val="1"/>
          <c:tx>
            <c:strRef>
              <c:f>Sheet1!$A$70</c:f>
              <c:strCache>
                <c:ptCount val="1"/>
                <c:pt idx="0">
                  <c:v>Person</c:v>
                </c:pt>
              </c:strCache>
            </c:strRef>
          </c:tx>
          <c:spPr>
            <a:ln>
              <a:solidFill>
                <a:srgbClr val="FFFF00"/>
              </a:solidFill>
            </a:ln>
          </c:spPr>
          <c:marker>
            <c:spPr>
              <a:solidFill>
                <a:srgbClr val="FFC000"/>
              </a:solidFill>
              <a:ln>
                <a:solidFill>
                  <a:srgbClr val="FFFF00"/>
                </a:solidFill>
              </a:ln>
            </c:spPr>
          </c:marker>
          <c:cat>
            <c:numRef>
              <c:f>Sheet1!$B$68:$F$68</c:f>
              <c:numCache>
                <c:formatCode>General</c:formatCode>
                <c:ptCount val="5"/>
                <c:pt idx="0">
                  <c:v>2009</c:v>
                </c:pt>
                <c:pt idx="1">
                  <c:v>2010</c:v>
                </c:pt>
                <c:pt idx="2">
                  <c:v>2011</c:v>
                </c:pt>
                <c:pt idx="3">
                  <c:v>2012</c:v>
                </c:pt>
                <c:pt idx="4">
                  <c:v>2013</c:v>
                </c:pt>
              </c:numCache>
            </c:numRef>
          </c:cat>
          <c:val>
            <c:numRef>
              <c:f>Sheet1!$B$70:$F$70</c:f>
              <c:numCache>
                <c:formatCode>General</c:formatCode>
                <c:ptCount val="5"/>
                <c:pt idx="0">
                  <c:v>133</c:v>
                </c:pt>
                <c:pt idx="1">
                  <c:v>133</c:v>
                </c:pt>
                <c:pt idx="2">
                  <c:v>172</c:v>
                </c:pt>
                <c:pt idx="3">
                  <c:v>148</c:v>
                </c:pt>
                <c:pt idx="4">
                  <c:v>151</c:v>
                </c:pt>
              </c:numCache>
            </c:numRef>
          </c:val>
          <c:smooth val="0"/>
        </c:ser>
        <c:ser>
          <c:idx val="2"/>
          <c:order val="2"/>
          <c:tx>
            <c:strRef>
              <c:f>Sheet1!$A$71</c:f>
              <c:strCache>
                <c:ptCount val="1"/>
                <c:pt idx="0">
                  <c:v>Drugs</c:v>
                </c:pt>
              </c:strCache>
            </c:strRef>
          </c:tx>
          <c:spPr>
            <a:ln>
              <a:solidFill>
                <a:srgbClr val="92D050"/>
              </a:solidFill>
            </a:ln>
          </c:spPr>
          <c:marker>
            <c:spPr>
              <a:solidFill>
                <a:srgbClr val="00B050"/>
              </a:solidFill>
              <a:ln>
                <a:solidFill>
                  <a:srgbClr val="92D050"/>
                </a:solidFill>
              </a:ln>
            </c:spPr>
          </c:marker>
          <c:cat>
            <c:numRef>
              <c:f>Sheet1!$B$68:$F$68</c:f>
              <c:numCache>
                <c:formatCode>General</c:formatCode>
                <c:ptCount val="5"/>
                <c:pt idx="0">
                  <c:v>2009</c:v>
                </c:pt>
                <c:pt idx="1">
                  <c:v>2010</c:v>
                </c:pt>
                <c:pt idx="2">
                  <c:v>2011</c:v>
                </c:pt>
                <c:pt idx="3">
                  <c:v>2012</c:v>
                </c:pt>
                <c:pt idx="4">
                  <c:v>2013</c:v>
                </c:pt>
              </c:numCache>
            </c:numRef>
          </c:cat>
          <c:val>
            <c:numRef>
              <c:f>Sheet1!$B$71:$F$71</c:f>
              <c:numCache>
                <c:formatCode>General</c:formatCode>
                <c:ptCount val="5"/>
                <c:pt idx="0">
                  <c:v>21</c:v>
                </c:pt>
                <c:pt idx="1">
                  <c:v>29</c:v>
                </c:pt>
                <c:pt idx="2">
                  <c:v>22</c:v>
                </c:pt>
                <c:pt idx="3">
                  <c:v>30</c:v>
                </c:pt>
                <c:pt idx="4">
                  <c:v>44</c:v>
                </c:pt>
              </c:numCache>
            </c:numRef>
          </c:val>
          <c:smooth val="0"/>
        </c:ser>
        <c:ser>
          <c:idx val="3"/>
          <c:order val="3"/>
          <c:tx>
            <c:strRef>
              <c:f>Sheet1!$A$72</c:f>
              <c:strCache>
                <c:ptCount val="1"/>
                <c:pt idx="0">
                  <c:v>Arrests</c:v>
                </c:pt>
              </c:strCache>
            </c:strRef>
          </c:tx>
          <c:spPr>
            <a:ln>
              <a:solidFill>
                <a:srgbClr val="FF0000"/>
              </a:solidFill>
            </a:ln>
          </c:spPr>
          <c:marker>
            <c:spPr>
              <a:solidFill>
                <a:srgbClr val="C00000"/>
              </a:solidFill>
              <a:ln>
                <a:solidFill>
                  <a:srgbClr val="FF0000"/>
                </a:solidFill>
              </a:ln>
            </c:spPr>
          </c:marker>
          <c:cat>
            <c:numRef>
              <c:f>Sheet1!$B$68:$F$68</c:f>
              <c:numCache>
                <c:formatCode>General</c:formatCode>
                <c:ptCount val="5"/>
                <c:pt idx="0">
                  <c:v>2009</c:v>
                </c:pt>
                <c:pt idx="1">
                  <c:v>2010</c:v>
                </c:pt>
                <c:pt idx="2">
                  <c:v>2011</c:v>
                </c:pt>
                <c:pt idx="3">
                  <c:v>2012</c:v>
                </c:pt>
                <c:pt idx="4">
                  <c:v>2013</c:v>
                </c:pt>
              </c:numCache>
            </c:numRef>
          </c:cat>
          <c:val>
            <c:numRef>
              <c:f>Sheet1!$B$72:$F$72</c:f>
              <c:numCache>
                <c:formatCode>General</c:formatCode>
                <c:ptCount val="5"/>
                <c:pt idx="0">
                  <c:v>108</c:v>
                </c:pt>
                <c:pt idx="1">
                  <c:v>140</c:v>
                </c:pt>
                <c:pt idx="2">
                  <c:v>106</c:v>
                </c:pt>
                <c:pt idx="3">
                  <c:v>113</c:v>
                </c:pt>
                <c:pt idx="4">
                  <c:v>157</c:v>
                </c:pt>
              </c:numCache>
            </c:numRef>
          </c:val>
          <c:smooth val="0"/>
        </c:ser>
        <c:dLbls>
          <c:showLegendKey val="0"/>
          <c:showVal val="0"/>
          <c:showCatName val="0"/>
          <c:showSerName val="0"/>
          <c:showPercent val="0"/>
          <c:showBubbleSize val="0"/>
        </c:dLbls>
        <c:marker val="1"/>
        <c:smooth val="0"/>
        <c:axId val="78041856"/>
        <c:axId val="78043776"/>
      </c:lineChart>
      <c:catAx>
        <c:axId val="78041856"/>
        <c:scaling>
          <c:orientation val="minMax"/>
        </c:scaling>
        <c:delete val="0"/>
        <c:axPos val="b"/>
        <c:numFmt formatCode="General" sourceLinked="1"/>
        <c:majorTickMark val="out"/>
        <c:minorTickMark val="none"/>
        <c:tickLblPos val="nextTo"/>
        <c:txPr>
          <a:bodyPr/>
          <a:lstStyle/>
          <a:p>
            <a:pPr>
              <a:defRPr sz="2000"/>
            </a:pPr>
            <a:endParaRPr lang="en-US"/>
          </a:p>
        </c:txPr>
        <c:crossAx val="78043776"/>
        <c:crosses val="autoZero"/>
        <c:auto val="1"/>
        <c:lblAlgn val="ctr"/>
        <c:lblOffset val="100"/>
        <c:noMultiLvlLbl val="0"/>
      </c:catAx>
      <c:valAx>
        <c:axId val="78043776"/>
        <c:scaling>
          <c:orientation val="minMax"/>
        </c:scaling>
        <c:delete val="0"/>
        <c:axPos val="l"/>
        <c:majorGridlines/>
        <c:numFmt formatCode="General" sourceLinked="1"/>
        <c:majorTickMark val="out"/>
        <c:minorTickMark val="none"/>
        <c:tickLblPos val="nextTo"/>
        <c:txPr>
          <a:bodyPr/>
          <a:lstStyle/>
          <a:p>
            <a:pPr>
              <a:defRPr sz="2000"/>
            </a:pPr>
            <a:endParaRPr lang="en-US"/>
          </a:p>
        </c:txPr>
        <c:crossAx val="78041856"/>
        <c:crosses val="autoZero"/>
        <c:crossBetween val="between"/>
      </c:valAx>
    </c:plotArea>
    <c:legend>
      <c:legendPos val="r"/>
      <c:layout/>
      <c:overlay val="0"/>
      <c:txPr>
        <a:bodyPr/>
        <a:lstStyle/>
        <a:p>
          <a:pPr>
            <a:defRPr sz="1600"/>
          </a:pPr>
          <a:endParaRPr lang="en-US"/>
        </a:p>
      </c:txPr>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A73EF91-C355-4160-951A-919AE863A7A0}" type="datetimeFigureOut">
              <a:rPr lang="en-US" smtClean="0"/>
              <a:t>10/16/2013</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CA157821-C9F2-4AA6-9074-9255709549AB}"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73EF91-C355-4160-951A-919AE863A7A0}" type="datetimeFigureOut">
              <a:rPr lang="en-US" smtClean="0"/>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157821-C9F2-4AA6-9074-9255709549A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73EF91-C355-4160-951A-919AE863A7A0}" type="datetimeFigureOut">
              <a:rPr lang="en-US" smtClean="0"/>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157821-C9F2-4AA6-9074-9255709549AB}"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73EF91-C355-4160-951A-919AE863A7A0}" type="datetimeFigureOut">
              <a:rPr lang="en-US" smtClean="0"/>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157821-C9F2-4AA6-9074-9255709549AB}"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A73EF91-C355-4160-951A-919AE863A7A0}" type="datetimeFigureOut">
              <a:rPr lang="en-US" smtClean="0"/>
              <a:t>10/16/2013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157821-C9F2-4AA6-9074-9255709549AB}"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A73EF91-C355-4160-951A-919AE863A7A0}" type="datetimeFigureOut">
              <a:rPr lang="en-US" smtClean="0"/>
              <a:t>10/16/2013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157821-C9F2-4AA6-9074-9255709549AB}"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A73EF91-C355-4160-951A-919AE863A7A0}" type="datetimeFigureOut">
              <a:rPr lang="en-US" smtClean="0"/>
              <a:t>10/16/2013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157821-C9F2-4AA6-9074-9255709549AB}"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A73EF91-C355-4160-951A-919AE863A7A0}" type="datetimeFigureOut">
              <a:rPr lang="en-US" smtClean="0"/>
              <a:t>10/16/2013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157821-C9F2-4AA6-9074-9255709549A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3EF91-C355-4160-951A-919AE863A7A0}" type="datetimeFigureOut">
              <a:rPr lang="en-US" smtClean="0"/>
              <a:t>10/16/2013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157821-C9F2-4AA6-9074-9255709549A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A73EF91-C355-4160-951A-919AE863A7A0}" type="datetimeFigureOut">
              <a:rPr lang="en-US" smtClean="0"/>
              <a:t>10/16/2013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157821-C9F2-4AA6-9074-9255709549AB}"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A73EF91-C355-4160-951A-919AE863A7A0}" type="datetimeFigureOut">
              <a:rPr lang="en-US" smtClean="0"/>
              <a:t>10/16/2013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CA157821-C9F2-4AA6-9074-9255709549AB}" type="slidenum">
              <a:rPr lang="en-US" smtClean="0"/>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A73EF91-C355-4160-951A-919AE863A7A0}" type="datetimeFigureOut">
              <a:rPr lang="en-US" smtClean="0"/>
              <a:t>10/16/2013</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A157821-C9F2-4AA6-9074-9255709549AB}" type="slidenum">
              <a:rPr lang="en-US" smtClean="0"/>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8.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6.tmp"/><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851648" cy="1828800"/>
          </a:xfrm>
        </p:spPr>
        <p:txBody>
          <a:bodyPr>
            <a:noAutofit/>
          </a:bodyPr>
          <a:lstStyle/>
          <a:p>
            <a:pPr algn="ctr"/>
            <a:r>
              <a:rPr lang="en-US" sz="6000" dirty="0" smtClean="0">
                <a:solidFill>
                  <a:schemeClr val="tx2"/>
                </a:solidFill>
                <a:latin typeface="Haettenschweiler" pitchFamily="34" charset="0"/>
              </a:rPr>
              <a:t>WEBER COUNTY SHERIFF’S OFFICE</a:t>
            </a:r>
            <a:br>
              <a:rPr lang="en-US" sz="6000" dirty="0" smtClean="0">
                <a:solidFill>
                  <a:schemeClr val="tx2"/>
                </a:solidFill>
                <a:latin typeface="Haettenschweiler" pitchFamily="34" charset="0"/>
              </a:rPr>
            </a:br>
            <a:r>
              <a:rPr lang="en-US" sz="6000" dirty="0" smtClean="0">
                <a:solidFill>
                  <a:schemeClr val="tx2"/>
                </a:solidFill>
                <a:latin typeface="Haettenschweiler" pitchFamily="34" charset="0"/>
              </a:rPr>
              <a:t>WEST HAVEN CITY</a:t>
            </a:r>
            <a:endParaRPr lang="en-US" sz="6000" dirty="0">
              <a:solidFill>
                <a:schemeClr val="tx2"/>
              </a:solidFill>
              <a:latin typeface="Haettenschweiler" pitchFamily="34" charset="0"/>
            </a:endParaRPr>
          </a:p>
        </p:txBody>
      </p:sp>
      <p:sp>
        <p:nvSpPr>
          <p:cNvPr id="3" name="Subtitle 2"/>
          <p:cNvSpPr>
            <a:spLocks noGrp="1"/>
          </p:cNvSpPr>
          <p:nvPr>
            <p:ph type="subTitle" idx="1"/>
          </p:nvPr>
        </p:nvSpPr>
        <p:spPr>
          <a:xfrm>
            <a:off x="636439" y="5523488"/>
            <a:ext cx="7854696" cy="1073624"/>
          </a:xfrm>
        </p:spPr>
        <p:txBody>
          <a:bodyPr>
            <a:noAutofit/>
          </a:bodyPr>
          <a:lstStyle/>
          <a:p>
            <a:pPr algn="ctr"/>
            <a:r>
              <a:rPr lang="en-US" sz="5400" dirty="0" smtClean="0">
                <a:solidFill>
                  <a:schemeClr val="accent1">
                    <a:lumMod val="50000"/>
                  </a:schemeClr>
                </a:solidFill>
                <a:latin typeface="Haettenschweiler" pitchFamily="34" charset="0"/>
              </a:rPr>
              <a:t>2013 PROGRESS REPORT</a:t>
            </a:r>
            <a:endParaRPr lang="en-US" sz="5400" dirty="0">
              <a:solidFill>
                <a:schemeClr val="accent1">
                  <a:lumMod val="50000"/>
                </a:schemeClr>
              </a:solidFill>
              <a:latin typeface="Haettenschweiler" pitchFamily="34" charset="0"/>
            </a:endParaRPr>
          </a:p>
        </p:txBody>
      </p:sp>
      <p:pic>
        <p:nvPicPr>
          <p:cNvPr id="4" name="Picture 6" descr="ba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4570" y="2790090"/>
            <a:ext cx="2758435" cy="267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52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838200"/>
            <a:ext cx="9144000" cy="1143000"/>
          </a:xfrm>
        </p:spPr>
        <p:txBody>
          <a:bodyPr>
            <a:noAutofit/>
          </a:bodyPr>
          <a:lstStyle/>
          <a:p>
            <a:pPr algn="ctr"/>
            <a:r>
              <a:rPr lang="en-US" sz="4400" dirty="0" smtClean="0">
                <a:solidFill>
                  <a:schemeClr val="accent1">
                    <a:lumMod val="50000"/>
                  </a:schemeClr>
                </a:solidFill>
                <a:latin typeface="Lithograph" pitchFamily="2" charset="0"/>
              </a:rPr>
              <a:t>CITATIONS 5-YEAR</a:t>
            </a:r>
            <a:br>
              <a:rPr lang="en-US" sz="4400" dirty="0" smtClean="0">
                <a:solidFill>
                  <a:schemeClr val="accent1">
                    <a:lumMod val="50000"/>
                  </a:schemeClr>
                </a:solidFill>
                <a:latin typeface="Lithograph" pitchFamily="2" charset="0"/>
              </a:rPr>
            </a:br>
            <a:r>
              <a:rPr lang="en-US" sz="4400" dirty="0" smtClean="0">
                <a:solidFill>
                  <a:schemeClr val="accent1">
                    <a:lumMod val="50000"/>
                  </a:schemeClr>
                </a:solidFill>
                <a:latin typeface="Lithograph" pitchFamily="2" charset="0"/>
              </a:rPr>
              <a:t> COMPARISON </a:t>
            </a:r>
            <a:endParaRPr lang="en-US" sz="4400" dirty="0">
              <a:solidFill>
                <a:schemeClr val="accent1">
                  <a:lumMod val="50000"/>
                </a:schemeClr>
              </a:solidFill>
              <a:latin typeface="Lithograph" pitchFamily="2"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41071723"/>
              </p:ext>
            </p:extLst>
          </p:nvPr>
        </p:nvGraphicFramePr>
        <p:xfrm>
          <a:off x="152400" y="1981200"/>
          <a:ext cx="8839200" cy="4770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97738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90600"/>
            <a:ext cx="8229600" cy="1008888"/>
          </a:xfrm>
        </p:spPr>
        <p:txBody>
          <a:bodyPr>
            <a:normAutofit fontScale="90000"/>
          </a:bodyPr>
          <a:lstStyle/>
          <a:p>
            <a:pPr algn="ctr"/>
            <a:r>
              <a:rPr lang="en-US" sz="4800" dirty="0" smtClean="0">
                <a:solidFill>
                  <a:schemeClr val="accent1">
                    <a:lumMod val="50000"/>
                  </a:schemeClr>
                </a:solidFill>
                <a:latin typeface="Lithograph" pitchFamily="2" charset="0"/>
              </a:rPr>
              <a:t>Arrests </a:t>
            </a:r>
            <a:br>
              <a:rPr lang="en-US" sz="4800" dirty="0" smtClean="0">
                <a:solidFill>
                  <a:schemeClr val="accent1">
                    <a:lumMod val="50000"/>
                  </a:schemeClr>
                </a:solidFill>
                <a:latin typeface="Lithograph" pitchFamily="2" charset="0"/>
              </a:rPr>
            </a:br>
            <a:r>
              <a:rPr lang="en-US" sz="4800" dirty="0" smtClean="0">
                <a:solidFill>
                  <a:schemeClr val="accent1">
                    <a:lumMod val="50000"/>
                  </a:schemeClr>
                </a:solidFill>
                <a:latin typeface="Lithograph" pitchFamily="2" charset="0"/>
              </a:rPr>
              <a:t>5-year Comparison</a:t>
            </a:r>
            <a:endParaRPr lang="en-US" sz="4800" dirty="0">
              <a:solidFill>
                <a:schemeClr val="accent1">
                  <a:lumMod val="50000"/>
                </a:schemeClr>
              </a:solidFill>
              <a:latin typeface="Lithograph" pitchFamily="2" charset="0"/>
            </a:endParaRPr>
          </a:p>
        </p:txBody>
      </p:sp>
      <p:sp>
        <p:nvSpPr>
          <p:cNvPr id="5" name="Text Placeholder 4"/>
          <p:cNvSpPr>
            <a:spLocks noGrp="1"/>
          </p:cNvSpPr>
          <p:nvPr>
            <p:ph sz="half" idx="2"/>
          </p:nvPr>
        </p:nvSpPr>
        <p:spPr>
          <a:xfrm>
            <a:off x="-381000" y="2971800"/>
            <a:ext cx="3581400" cy="4434840"/>
          </a:xfrm>
        </p:spPr>
        <p:txBody>
          <a:bodyPr>
            <a:normAutofit/>
          </a:bodyPr>
          <a:lstStyle/>
          <a:p>
            <a:pPr marL="393192" lvl="1" indent="0">
              <a:buNone/>
            </a:pPr>
            <a:r>
              <a:rPr lang="en-US" sz="3200" dirty="0" smtClean="0">
                <a:solidFill>
                  <a:schemeClr val="accent2">
                    <a:lumMod val="50000"/>
                  </a:schemeClr>
                </a:solidFill>
                <a:latin typeface="Lithograph" pitchFamily="2" charset="0"/>
              </a:rPr>
              <a:t>    ARRESTS</a:t>
            </a:r>
            <a:endParaRPr lang="en-US" sz="3200" dirty="0">
              <a:solidFill>
                <a:schemeClr val="accent2">
                  <a:lumMod val="50000"/>
                </a:schemeClr>
              </a:solidFill>
              <a:latin typeface="Lithograph" pitchFamily="2" charset="0"/>
            </a:endParaRPr>
          </a:p>
          <a:p>
            <a:pPr marL="393192" lvl="1" indent="0">
              <a:buNone/>
            </a:pPr>
            <a:r>
              <a:rPr lang="en-US" dirty="0" smtClean="0">
                <a:solidFill>
                  <a:schemeClr val="accent1">
                    <a:lumMod val="75000"/>
                  </a:schemeClr>
                </a:solidFill>
                <a:latin typeface="Lithograph" pitchFamily="2" charset="0"/>
              </a:rPr>
              <a:t>	2013    173</a:t>
            </a:r>
            <a:endParaRPr lang="en-US" dirty="0">
              <a:solidFill>
                <a:schemeClr val="accent1">
                  <a:lumMod val="75000"/>
                </a:schemeClr>
              </a:solidFill>
              <a:latin typeface="Lithograph" pitchFamily="2" charset="0"/>
            </a:endParaRPr>
          </a:p>
          <a:p>
            <a:pPr marL="393192" lvl="1" indent="0">
              <a:buNone/>
            </a:pPr>
            <a:r>
              <a:rPr lang="en-US" dirty="0" smtClean="0">
                <a:solidFill>
                  <a:schemeClr val="accent1">
                    <a:lumMod val="75000"/>
                  </a:schemeClr>
                </a:solidFill>
                <a:latin typeface="Lithograph" pitchFamily="2" charset="0"/>
              </a:rPr>
              <a:t>	2012    123</a:t>
            </a:r>
            <a:endParaRPr lang="en-US" dirty="0">
              <a:solidFill>
                <a:schemeClr val="accent1">
                  <a:lumMod val="75000"/>
                </a:schemeClr>
              </a:solidFill>
              <a:latin typeface="Lithograph" pitchFamily="2" charset="0"/>
            </a:endParaRPr>
          </a:p>
          <a:p>
            <a:pPr marL="393192" lvl="1" indent="0">
              <a:buNone/>
            </a:pPr>
            <a:r>
              <a:rPr lang="en-US" dirty="0" smtClean="0">
                <a:solidFill>
                  <a:schemeClr val="accent1">
                    <a:lumMod val="75000"/>
                  </a:schemeClr>
                </a:solidFill>
                <a:latin typeface="Lithograph" pitchFamily="2" charset="0"/>
              </a:rPr>
              <a:t>	2011    124</a:t>
            </a:r>
            <a:endParaRPr lang="en-US" dirty="0">
              <a:solidFill>
                <a:schemeClr val="accent1">
                  <a:lumMod val="75000"/>
                </a:schemeClr>
              </a:solidFill>
              <a:latin typeface="Lithograph" pitchFamily="2" charset="0"/>
            </a:endParaRPr>
          </a:p>
          <a:p>
            <a:pPr marL="393192" lvl="1" indent="0">
              <a:buNone/>
            </a:pPr>
            <a:r>
              <a:rPr lang="en-US" dirty="0" smtClean="0">
                <a:solidFill>
                  <a:schemeClr val="accent1">
                    <a:lumMod val="75000"/>
                  </a:schemeClr>
                </a:solidFill>
                <a:latin typeface="Lithograph" pitchFamily="2" charset="0"/>
              </a:rPr>
              <a:t>	2010   151</a:t>
            </a:r>
            <a:endParaRPr lang="en-US" dirty="0">
              <a:solidFill>
                <a:schemeClr val="accent1">
                  <a:lumMod val="75000"/>
                </a:schemeClr>
              </a:solidFill>
              <a:latin typeface="Lithograph" pitchFamily="2" charset="0"/>
            </a:endParaRPr>
          </a:p>
          <a:p>
            <a:pPr marL="393192" lvl="1" indent="0">
              <a:buNone/>
            </a:pPr>
            <a:r>
              <a:rPr lang="en-US" dirty="0" smtClean="0">
                <a:solidFill>
                  <a:schemeClr val="accent1">
                    <a:lumMod val="75000"/>
                  </a:schemeClr>
                </a:solidFill>
                <a:latin typeface="Lithograph" pitchFamily="2" charset="0"/>
              </a:rPr>
              <a:t>	2009</a:t>
            </a:r>
            <a:r>
              <a:rPr lang="en-US" dirty="0">
                <a:solidFill>
                  <a:schemeClr val="accent1">
                    <a:lumMod val="75000"/>
                  </a:schemeClr>
                </a:solidFill>
                <a:latin typeface="Lithograph" pitchFamily="2" charset="0"/>
              </a:rPr>
              <a:t>	  </a:t>
            </a:r>
            <a:r>
              <a:rPr lang="en-US" dirty="0" smtClean="0">
                <a:solidFill>
                  <a:schemeClr val="accent1">
                    <a:lumMod val="75000"/>
                  </a:schemeClr>
                </a:solidFill>
                <a:latin typeface="Lithograph" pitchFamily="2" charset="0"/>
              </a:rPr>
              <a:t>117</a:t>
            </a:r>
            <a:endParaRPr lang="en-US" dirty="0">
              <a:solidFill>
                <a:schemeClr val="accent1">
                  <a:lumMod val="75000"/>
                </a:schemeClr>
              </a:solidFill>
              <a:latin typeface="Lithograph" pitchFamily="2" charset="0"/>
            </a:endParaRPr>
          </a:p>
          <a:p>
            <a:pPr marL="0" indent="0" algn="ctr">
              <a:buNone/>
            </a:pPr>
            <a:r>
              <a:rPr lang="en-US" sz="3200" dirty="0" smtClean="0">
                <a:solidFill>
                  <a:schemeClr val="accent2">
                    <a:lumMod val="75000"/>
                  </a:schemeClr>
                </a:solidFill>
                <a:latin typeface="Lithograph" pitchFamily="2" charset="0"/>
              </a:rPr>
              <a:t>   </a:t>
            </a:r>
          </a:p>
          <a:p>
            <a:pPr marL="0" indent="0" algn="ctr">
              <a:buNone/>
            </a:pPr>
            <a:r>
              <a:rPr lang="en-US" sz="2400" dirty="0" smtClean="0">
                <a:solidFill>
                  <a:schemeClr val="accent2">
                    <a:lumMod val="50000"/>
                  </a:schemeClr>
                </a:solidFill>
                <a:latin typeface="Lithograph" pitchFamily="2" charset="0"/>
              </a:rPr>
              <a:t>   </a:t>
            </a:r>
          </a:p>
          <a:p>
            <a:pPr marL="0" indent="0" algn="ctr">
              <a:buNone/>
            </a:pPr>
            <a:endParaRPr lang="en-US" sz="1200" dirty="0">
              <a:solidFill>
                <a:schemeClr val="tx2">
                  <a:lumMod val="50000"/>
                </a:schemeClr>
              </a:solidFill>
              <a:latin typeface="Benguiat Bk BT" pitchFamily="18" charset="0"/>
            </a:endParaRPr>
          </a:p>
          <a:p>
            <a:pPr marL="0" indent="0">
              <a:buNone/>
            </a:pPr>
            <a:r>
              <a:rPr lang="en-US" sz="2000" dirty="0">
                <a:solidFill>
                  <a:schemeClr val="tx2">
                    <a:lumMod val="50000"/>
                  </a:schemeClr>
                </a:solidFill>
                <a:latin typeface="Benguiat Bk BT" pitchFamily="18" charset="0"/>
              </a:rPr>
              <a:t>	</a:t>
            </a:r>
            <a:endParaRPr lang="en-US" sz="2000" dirty="0">
              <a:solidFill>
                <a:schemeClr val="accent1">
                  <a:lumMod val="50000"/>
                </a:schemeClr>
              </a:solidFill>
              <a:latin typeface="Benguiat Bk BT" pitchFamily="18" charset="0"/>
            </a:endParaRP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2517463078"/>
              </p:ext>
            </p:extLst>
          </p:nvPr>
        </p:nvGraphicFramePr>
        <p:xfrm>
          <a:off x="2743200" y="1981200"/>
          <a:ext cx="6248400"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471334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7"/>
          <p:cNvSpPr>
            <a:spLocks noGrp="1"/>
          </p:cNvSpPr>
          <p:nvPr>
            <p:ph type="title"/>
          </p:nvPr>
        </p:nvSpPr>
        <p:spPr>
          <a:xfrm>
            <a:off x="152400" y="457200"/>
            <a:ext cx="8839200" cy="856488"/>
          </a:xfrm>
        </p:spPr>
        <p:txBody>
          <a:bodyPr>
            <a:noAutofit/>
          </a:bodyPr>
          <a:lstStyle/>
          <a:p>
            <a:pPr algn="ctr"/>
            <a:r>
              <a:rPr lang="en-US" sz="5400" b="1" dirty="0" smtClean="0">
                <a:solidFill>
                  <a:schemeClr val="bg1">
                    <a:lumMod val="95000"/>
                  </a:schemeClr>
                </a:solidFill>
                <a:latin typeface="Lithograph" pitchFamily="2" charset="0"/>
              </a:rPr>
              <a:t>100+ ARRESTS in 2013</a:t>
            </a:r>
            <a:endParaRPr lang="en-US" sz="5400" b="1" dirty="0">
              <a:solidFill>
                <a:schemeClr val="bg1">
                  <a:lumMod val="95000"/>
                </a:schemeClr>
              </a:solidFill>
              <a:latin typeface="Lithograph" pitchFamily="2"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45709" y="1447800"/>
            <a:ext cx="5852582" cy="4389437"/>
          </a:xfrm>
        </p:spPr>
      </p:pic>
      <p:sp>
        <p:nvSpPr>
          <p:cNvPr id="5" name="TextBox 4"/>
          <p:cNvSpPr txBox="1"/>
          <p:nvPr/>
        </p:nvSpPr>
        <p:spPr>
          <a:xfrm>
            <a:off x="2819400" y="6124545"/>
            <a:ext cx="3505200" cy="400110"/>
          </a:xfrm>
          <a:prstGeom prst="rect">
            <a:avLst/>
          </a:prstGeom>
          <a:noFill/>
        </p:spPr>
        <p:txBody>
          <a:bodyPr wrap="square" rtlCol="0">
            <a:spAutoFit/>
          </a:bodyPr>
          <a:lstStyle/>
          <a:p>
            <a:pPr algn="ctr"/>
            <a:r>
              <a:rPr lang="en-US" sz="2000" dirty="0" smtClean="0">
                <a:solidFill>
                  <a:srgbClr val="FFFF00"/>
                </a:solidFill>
                <a:latin typeface="Lithograph" pitchFamily="2" charset="0"/>
              </a:rPr>
              <a:t>DEPUTY MARK WIAN</a:t>
            </a:r>
            <a:endParaRPr lang="en-US" sz="2000" dirty="0">
              <a:solidFill>
                <a:srgbClr val="FFFF00"/>
              </a:solidFill>
              <a:latin typeface="Lithograph" pitchFamily="2" charset="0"/>
            </a:endParaRPr>
          </a:p>
        </p:txBody>
      </p:sp>
    </p:spTree>
    <p:extLst>
      <p:ext uri="{BB962C8B-B14F-4D97-AF65-F5344CB8AC3E}">
        <p14:creationId xmlns:p14="http://schemas.microsoft.com/office/powerpoint/2010/main" val="408294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56488"/>
          </a:xfrm>
        </p:spPr>
        <p:txBody>
          <a:bodyPr>
            <a:normAutofit/>
          </a:bodyPr>
          <a:lstStyle/>
          <a:p>
            <a:pPr algn="ctr"/>
            <a:r>
              <a:rPr lang="en-US" dirty="0" smtClean="0">
                <a:solidFill>
                  <a:schemeClr val="accent1">
                    <a:lumMod val="50000"/>
                  </a:schemeClr>
                </a:solidFill>
                <a:latin typeface="Lithograph" pitchFamily="2" charset="0"/>
              </a:rPr>
              <a:t>DV AND ASSAULTS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3910339"/>
              </p:ext>
            </p:extLst>
          </p:nvPr>
        </p:nvGraphicFramePr>
        <p:xfrm>
          <a:off x="228600" y="1447800"/>
          <a:ext cx="8763000" cy="51053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96779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8915400" cy="856488"/>
          </a:xfrm>
        </p:spPr>
        <p:txBody>
          <a:bodyPr>
            <a:normAutofit/>
          </a:bodyPr>
          <a:lstStyle/>
          <a:p>
            <a:pPr algn="ctr"/>
            <a:r>
              <a:rPr lang="en-US" dirty="0" smtClean="0">
                <a:solidFill>
                  <a:schemeClr val="accent1">
                    <a:lumMod val="50000"/>
                  </a:schemeClr>
                </a:solidFill>
                <a:latin typeface="Lithograph" pitchFamily="2" charset="0"/>
              </a:rPr>
              <a:t>SEX AND DRUGS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78379626"/>
              </p:ext>
            </p:extLst>
          </p:nvPr>
        </p:nvGraphicFramePr>
        <p:xfrm>
          <a:off x="228600" y="1524000"/>
          <a:ext cx="8686800" cy="51053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593939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8915400" cy="856488"/>
          </a:xfrm>
        </p:spPr>
        <p:txBody>
          <a:bodyPr>
            <a:normAutofit/>
          </a:bodyPr>
          <a:lstStyle/>
          <a:p>
            <a:pPr algn="ctr"/>
            <a:r>
              <a:rPr lang="en-US" dirty="0" smtClean="0">
                <a:solidFill>
                  <a:schemeClr val="accent1">
                    <a:lumMod val="50000"/>
                  </a:schemeClr>
                </a:solidFill>
                <a:latin typeface="Lithograph" pitchFamily="2" charset="0"/>
              </a:rPr>
              <a:t>PROPERTY CRIMES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70391403"/>
              </p:ext>
            </p:extLst>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732292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8915400" cy="856488"/>
          </a:xfrm>
        </p:spPr>
        <p:txBody>
          <a:bodyPr>
            <a:normAutofit/>
          </a:bodyPr>
          <a:lstStyle/>
          <a:p>
            <a:pPr algn="ctr"/>
            <a:r>
              <a:rPr lang="en-US" sz="4000" dirty="0" smtClean="0">
                <a:solidFill>
                  <a:schemeClr val="accent1">
                    <a:lumMod val="50000"/>
                  </a:schemeClr>
                </a:solidFill>
                <a:latin typeface="Lithograph" pitchFamily="2" charset="0"/>
              </a:rPr>
              <a:t>IMPACT OF ARRESTS ON CRIME</a:t>
            </a:r>
            <a:endParaRPr lang="en-US" sz="4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96253131"/>
              </p:ext>
            </p:extLst>
          </p:nvPr>
        </p:nvGraphicFramePr>
        <p:xfrm>
          <a:off x="457200" y="1524001"/>
          <a:ext cx="8229600"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67859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93890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4990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3717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008888"/>
          </a:xfrm>
        </p:spPr>
        <p:txBody>
          <a:bodyPr>
            <a:normAutofit/>
          </a:bodyPr>
          <a:lstStyle/>
          <a:p>
            <a:pPr algn="ctr"/>
            <a:r>
              <a:rPr lang="en-US" sz="5600" dirty="0" smtClean="0">
                <a:solidFill>
                  <a:schemeClr val="accent1">
                    <a:lumMod val="50000"/>
                  </a:schemeClr>
                </a:solidFill>
                <a:latin typeface="Lithograph" pitchFamily="2" charset="0"/>
              </a:rPr>
              <a:t>CALL BREAKDOWN</a:t>
            </a:r>
            <a:endParaRPr lang="en-US" sz="5600" dirty="0">
              <a:solidFill>
                <a:schemeClr val="accent1">
                  <a:lumMod val="50000"/>
                </a:schemeClr>
              </a:solidFill>
              <a:latin typeface="Lithograph" pitchFamily="2" charset="0"/>
            </a:endParaRPr>
          </a:p>
        </p:txBody>
      </p:sp>
      <p:sp>
        <p:nvSpPr>
          <p:cNvPr id="5" name="Text Placeholder 4"/>
          <p:cNvSpPr>
            <a:spLocks noGrp="1"/>
          </p:cNvSpPr>
          <p:nvPr>
            <p:ph sz="half" idx="2"/>
          </p:nvPr>
        </p:nvSpPr>
        <p:spPr>
          <a:xfrm>
            <a:off x="-609600" y="2209800"/>
            <a:ext cx="3962400" cy="4434840"/>
          </a:xfrm>
        </p:spPr>
        <p:txBody>
          <a:bodyPr/>
          <a:lstStyle/>
          <a:p>
            <a:pPr marL="0" indent="0" algn="ctr">
              <a:buNone/>
            </a:pPr>
            <a:r>
              <a:rPr lang="en-US" sz="2800" dirty="0" smtClean="0">
                <a:solidFill>
                  <a:schemeClr val="accent2">
                    <a:lumMod val="75000"/>
                  </a:schemeClr>
                </a:solidFill>
                <a:latin typeface="Lithograph" pitchFamily="2" charset="0"/>
              </a:rPr>
              <a:t> </a:t>
            </a:r>
            <a:r>
              <a:rPr lang="en-US" sz="3200" dirty="0" smtClean="0">
                <a:solidFill>
                  <a:schemeClr val="accent2">
                    <a:lumMod val="75000"/>
                  </a:schemeClr>
                </a:solidFill>
                <a:latin typeface="Lithograph" pitchFamily="2" charset="0"/>
              </a:rPr>
              <a:t>SEPTEMBER</a:t>
            </a:r>
          </a:p>
          <a:p>
            <a:pPr marL="0" indent="0" algn="ctr">
              <a:buNone/>
            </a:pPr>
            <a:r>
              <a:rPr lang="en-US" sz="2800" dirty="0" smtClean="0">
                <a:solidFill>
                  <a:schemeClr val="tx2">
                    <a:lumMod val="50000"/>
                  </a:schemeClr>
                </a:solidFill>
                <a:latin typeface="Benguiat Bk BT" pitchFamily="18" charset="0"/>
              </a:rPr>
              <a:t> </a:t>
            </a:r>
            <a:r>
              <a:rPr lang="en-US" sz="2400" dirty="0" smtClean="0">
                <a:solidFill>
                  <a:schemeClr val="tx2">
                    <a:lumMod val="50000"/>
                  </a:schemeClr>
                </a:solidFill>
                <a:latin typeface="Lithograph" pitchFamily="2" charset="0"/>
              </a:rPr>
              <a:t> 548 CALLS</a:t>
            </a:r>
          </a:p>
          <a:p>
            <a:pPr marL="0" indent="0" algn="ctr">
              <a:buNone/>
            </a:pPr>
            <a:endParaRPr lang="en-US" sz="1200" dirty="0">
              <a:solidFill>
                <a:schemeClr val="tx2">
                  <a:lumMod val="50000"/>
                </a:schemeClr>
              </a:solidFill>
              <a:latin typeface="Benguiat Bk BT" pitchFamily="18" charset="0"/>
            </a:endParaRPr>
          </a:p>
          <a:p>
            <a:pPr marL="0" indent="0">
              <a:buNone/>
            </a:pPr>
            <a:r>
              <a:rPr lang="en-US" sz="2000" dirty="0" smtClean="0">
                <a:solidFill>
                  <a:schemeClr val="tx2">
                    <a:lumMod val="50000"/>
                  </a:schemeClr>
                </a:solidFill>
                <a:latin typeface="Benguiat Bk BT" pitchFamily="18" charset="0"/>
              </a:rPr>
              <a:t>	</a:t>
            </a:r>
            <a:r>
              <a:rPr lang="en-US" sz="2000" dirty="0" smtClean="0">
                <a:solidFill>
                  <a:schemeClr val="accent1">
                    <a:lumMod val="50000"/>
                  </a:schemeClr>
                </a:solidFill>
                <a:latin typeface="Benguiat Bk BT" pitchFamily="18" charset="0"/>
              </a:rPr>
              <a:t>Priority 1 - 171 </a:t>
            </a:r>
          </a:p>
          <a:p>
            <a:pPr marL="0" indent="0">
              <a:buNone/>
            </a:pPr>
            <a:r>
              <a:rPr lang="en-US" sz="2000" dirty="0" smtClean="0">
                <a:solidFill>
                  <a:schemeClr val="accent1">
                    <a:lumMod val="50000"/>
                  </a:schemeClr>
                </a:solidFill>
                <a:latin typeface="Benguiat Bk BT" pitchFamily="18" charset="0"/>
              </a:rPr>
              <a:t>	Priority 2 - 79</a:t>
            </a:r>
          </a:p>
          <a:p>
            <a:pPr marL="0" indent="0">
              <a:buNone/>
            </a:pPr>
            <a:r>
              <a:rPr lang="en-US" sz="2000" dirty="0" smtClean="0">
                <a:solidFill>
                  <a:schemeClr val="accent1">
                    <a:lumMod val="50000"/>
                  </a:schemeClr>
                </a:solidFill>
                <a:latin typeface="Benguiat Bk BT" pitchFamily="18" charset="0"/>
              </a:rPr>
              <a:t>	Priority 3 - 123</a:t>
            </a:r>
          </a:p>
          <a:p>
            <a:pPr marL="0" indent="0">
              <a:buNone/>
            </a:pPr>
            <a:r>
              <a:rPr lang="en-US" sz="2000" dirty="0" smtClean="0">
                <a:solidFill>
                  <a:schemeClr val="accent1">
                    <a:lumMod val="50000"/>
                  </a:schemeClr>
                </a:solidFill>
                <a:latin typeface="Benguiat Bk BT" pitchFamily="18" charset="0"/>
              </a:rPr>
              <a:t>	Priority 4 - 153</a:t>
            </a:r>
          </a:p>
          <a:p>
            <a:pPr marL="0" indent="0">
              <a:buNone/>
            </a:pPr>
            <a:r>
              <a:rPr lang="en-US" sz="2000" dirty="0" smtClean="0">
                <a:solidFill>
                  <a:schemeClr val="accent1">
                    <a:lumMod val="50000"/>
                  </a:schemeClr>
                </a:solidFill>
                <a:latin typeface="Benguiat Bk BT" pitchFamily="18" charset="0"/>
              </a:rPr>
              <a:t>	Priority 5 - 0</a:t>
            </a:r>
          </a:p>
          <a:p>
            <a:pPr marL="0" indent="0">
              <a:buNone/>
            </a:pPr>
            <a:r>
              <a:rPr lang="en-US" sz="2000" dirty="0" smtClean="0">
                <a:solidFill>
                  <a:schemeClr val="accent1">
                    <a:lumMod val="50000"/>
                  </a:schemeClr>
                </a:solidFill>
                <a:latin typeface="Benguiat Bk BT" pitchFamily="18" charset="0"/>
              </a:rPr>
              <a:t>	Priority 6 - 22</a:t>
            </a:r>
            <a:endParaRPr lang="en-US" sz="2000" dirty="0">
              <a:solidFill>
                <a:schemeClr val="accent1">
                  <a:lumMod val="50000"/>
                </a:schemeClr>
              </a:solidFill>
              <a:latin typeface="Benguiat Bk BT" pitchFamily="18" charset="0"/>
            </a:endParaRP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927665389"/>
              </p:ext>
            </p:extLst>
          </p:nvPr>
        </p:nvGraphicFramePr>
        <p:xfrm>
          <a:off x="2819402" y="1447789"/>
          <a:ext cx="6324598" cy="5334008"/>
        </p:xfrm>
        <a:graphic>
          <a:graphicData uri="http://schemas.openxmlformats.org/drawingml/2006/table">
            <a:tbl>
              <a:tblPr>
                <a:tableStyleId>{5C22544A-7EE6-4342-B048-85BDC9FD1C3A}</a:tableStyleId>
              </a:tblPr>
              <a:tblGrid>
                <a:gridCol w="1993467"/>
                <a:gridCol w="674050"/>
                <a:gridCol w="989564"/>
                <a:gridCol w="1993467"/>
                <a:gridCol w="674050"/>
              </a:tblGrid>
              <a:tr h="228154">
                <a:tc>
                  <a:txBody>
                    <a:bodyPr/>
                    <a:lstStyle/>
                    <a:p>
                      <a:pPr algn="l" fontAlgn="b"/>
                      <a:r>
                        <a:rPr lang="en-US" sz="900" u="none" strike="noStrike" dirty="0">
                          <a:effectLst/>
                        </a:rPr>
                        <a:t> </a:t>
                      </a:r>
                      <a:endParaRPr lang="en-US" sz="900" b="0" i="0" u="none" strike="noStrike" dirty="0">
                        <a:solidFill>
                          <a:srgbClr val="DCE6F1"/>
                        </a:solidFill>
                        <a:effectLst/>
                        <a:latin typeface="Constantia"/>
                      </a:endParaRPr>
                    </a:p>
                  </a:txBody>
                  <a:tcPr marL="5495" marR="5495" marT="5495" marB="0" anchor="b"/>
                </a:tc>
                <a:tc>
                  <a:txBody>
                    <a:bodyPr/>
                    <a:lstStyle/>
                    <a:p>
                      <a:pPr algn="l" fontAlgn="b"/>
                      <a:r>
                        <a:rPr lang="en-US" sz="900" u="none" strike="noStrike" dirty="0">
                          <a:effectLst/>
                        </a:rPr>
                        <a:t> </a:t>
                      </a:r>
                      <a:endParaRPr lang="en-US" sz="900" b="0" i="0" u="none" strike="noStrike" dirty="0">
                        <a:solidFill>
                          <a:srgbClr val="000000"/>
                        </a:solidFill>
                        <a:effectLst/>
                        <a:latin typeface="Constantia"/>
                      </a:endParaRPr>
                    </a:p>
                  </a:txBody>
                  <a:tcPr marL="5495" marR="5495" marT="5495" marB="0" anchor="b"/>
                </a:tc>
                <a:tc>
                  <a:txBody>
                    <a:bodyPr/>
                    <a:lstStyle/>
                    <a:p>
                      <a:pPr algn="ctr" fontAlgn="b"/>
                      <a:r>
                        <a:rPr lang="en-US" sz="1400" b="1" u="sng" strike="noStrike" dirty="0">
                          <a:effectLst/>
                        </a:rPr>
                        <a:t>REPORTS</a:t>
                      </a:r>
                      <a:endParaRPr lang="en-US" sz="1400" b="1" i="0" u="sng" strike="noStrike" dirty="0">
                        <a:solidFill>
                          <a:srgbClr val="000000"/>
                        </a:solidFill>
                        <a:effectLst/>
                        <a:latin typeface="Constantia"/>
                      </a:endParaRPr>
                    </a:p>
                  </a:txBody>
                  <a:tcPr marL="5495" marR="5495" marT="5495" marB="0" anchor="b"/>
                </a:tc>
                <a:tc>
                  <a:txBody>
                    <a:bodyPr/>
                    <a:lstStyle/>
                    <a:p>
                      <a:pPr algn="l" fontAlgn="b"/>
                      <a:r>
                        <a:rPr lang="en-US" sz="900" u="none" strike="noStrike" dirty="0">
                          <a:effectLst/>
                        </a:rPr>
                        <a:t> </a:t>
                      </a:r>
                      <a:endParaRPr lang="en-US" sz="900" b="0" i="0" u="none" strike="noStrike" dirty="0">
                        <a:solidFill>
                          <a:srgbClr val="000000"/>
                        </a:solidFill>
                        <a:effectLst/>
                        <a:latin typeface="Constantia"/>
                      </a:endParaRPr>
                    </a:p>
                  </a:txBody>
                  <a:tcPr marL="5495" marR="5495" marT="5495" marB="0" anchor="b"/>
                </a:tc>
                <a:tc>
                  <a:txBody>
                    <a:bodyPr/>
                    <a:lstStyle/>
                    <a:p>
                      <a:pPr algn="l" fontAlgn="b"/>
                      <a:r>
                        <a:rPr lang="en-US" sz="900" u="none" strike="noStrike" dirty="0">
                          <a:effectLst/>
                        </a:rPr>
                        <a:t> </a:t>
                      </a:r>
                      <a:endParaRPr lang="en-US" sz="9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sng" strike="noStrike" dirty="0">
                          <a:effectLst/>
                        </a:rPr>
                        <a:t>CALL DESCRIPTION</a:t>
                      </a:r>
                      <a:endParaRPr lang="en-US" sz="1200" b="1" i="0" u="sng" strike="noStrike" dirty="0">
                        <a:solidFill>
                          <a:srgbClr val="000000"/>
                        </a:solidFill>
                        <a:effectLst/>
                        <a:latin typeface="Constantia"/>
                      </a:endParaRPr>
                    </a:p>
                  </a:txBody>
                  <a:tcPr marL="5495" marR="5495" marT="5495" marB="0" anchor="b"/>
                </a:tc>
                <a:tc>
                  <a:txBody>
                    <a:bodyPr/>
                    <a:lstStyle/>
                    <a:p>
                      <a:pPr algn="ctr" rtl="0" fontAlgn="b"/>
                      <a:r>
                        <a:rPr lang="en-US" sz="1200" u="sng" strike="noStrike" dirty="0">
                          <a:effectLst/>
                        </a:rPr>
                        <a:t>TOTAL</a:t>
                      </a:r>
                      <a:endParaRPr lang="en-US" sz="1200" b="1" i="0" u="sng"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1" i="0" u="none" strike="noStrike" dirty="0">
                        <a:solidFill>
                          <a:srgbClr val="000000"/>
                        </a:solidFill>
                        <a:effectLst/>
                        <a:latin typeface="Constantia"/>
                      </a:endParaRPr>
                    </a:p>
                  </a:txBody>
                  <a:tcPr marL="5495" marR="5495" marT="5495" marB="0" anchor="b"/>
                </a:tc>
                <a:tc>
                  <a:txBody>
                    <a:bodyPr/>
                    <a:lstStyle/>
                    <a:p>
                      <a:pPr algn="l" rtl="0" fontAlgn="b"/>
                      <a:r>
                        <a:rPr lang="en-US" sz="1200" u="sng" strike="noStrike" dirty="0">
                          <a:effectLst/>
                        </a:rPr>
                        <a:t>CALL DESCRIPTION</a:t>
                      </a:r>
                      <a:endParaRPr lang="en-US" sz="1200" b="1" i="0" u="sng" strike="noStrike" dirty="0">
                        <a:solidFill>
                          <a:srgbClr val="000000"/>
                        </a:solidFill>
                        <a:effectLst/>
                        <a:latin typeface="Constantia"/>
                      </a:endParaRPr>
                    </a:p>
                  </a:txBody>
                  <a:tcPr marL="5495" marR="5495" marT="5495" marB="0" anchor="b"/>
                </a:tc>
                <a:tc>
                  <a:txBody>
                    <a:bodyPr/>
                    <a:lstStyle/>
                    <a:p>
                      <a:pPr algn="ctr" rtl="0" fontAlgn="b"/>
                      <a:r>
                        <a:rPr lang="en-US" sz="1200" u="sng" strike="noStrike" dirty="0">
                          <a:effectLst/>
                        </a:rPr>
                        <a:t>TOTAL</a:t>
                      </a:r>
                      <a:endParaRPr lang="en-US" sz="1200" b="1" i="0" u="sng"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911 calls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4</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fontAlgn="b"/>
                      <a:r>
                        <a:rPr lang="en-US" sz="1200" u="none" strike="noStrike" dirty="0">
                          <a:effectLst/>
                        </a:rPr>
                        <a:t>Medicals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10</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Abandoned vehicles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Missing persons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Alarms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9</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Neighborhood disputes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Alcohol (Underage)</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4</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Ordinance violations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Animal complaints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24</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fontAlgn="b"/>
                      <a:r>
                        <a:rPr lang="en-US" sz="1200" u="none" strike="noStrike" dirty="0">
                          <a:effectLst/>
                        </a:rPr>
                        <a:t>Premise checks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6</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Assaults</a:t>
                      </a:r>
                      <a:endParaRPr lang="en-US" sz="1200" b="0" i="0" u="none" strike="noStrike" dirty="0">
                        <a:solidFill>
                          <a:srgbClr val="000000"/>
                        </a:solidFill>
                        <a:effectLst/>
                        <a:latin typeface="Constantia"/>
                      </a:endParaRPr>
                    </a:p>
                  </a:txBody>
                  <a:tcPr marL="5495" marR="5495" marT="5495" marB="0" anchor="b">
                    <a:solidFill>
                      <a:srgbClr val="FF0000"/>
                    </a:solidFill>
                  </a:tcPr>
                </a:tc>
                <a:tc>
                  <a:txBody>
                    <a:bodyPr/>
                    <a:lstStyle/>
                    <a:p>
                      <a:pPr algn="ctr" rtl="0" fontAlgn="b"/>
                      <a:r>
                        <a:rPr lang="en-US" sz="1200" u="none" strike="noStrike" dirty="0">
                          <a:effectLst/>
                        </a:rPr>
                        <a:t>3</a:t>
                      </a:r>
                      <a:endParaRPr lang="en-US" sz="1200" b="0" i="0" u="none" strike="noStrike" dirty="0">
                        <a:solidFill>
                          <a:srgbClr val="000000"/>
                        </a:solidFill>
                        <a:effectLst/>
                        <a:latin typeface="Constantia"/>
                      </a:endParaRPr>
                    </a:p>
                  </a:txBody>
                  <a:tcPr marL="5495" marR="5495" marT="5495" marB="0" anchor="b">
                    <a:solidFill>
                      <a:srgbClr val="FF0000"/>
                    </a:solidFill>
                  </a:tcPr>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fontAlgn="b"/>
                      <a:r>
                        <a:rPr lang="en-US" sz="1200" u="none" strike="noStrike" dirty="0">
                          <a:effectLst/>
                        </a:rPr>
                        <a:t>Reckless drivers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Assist other jurisdictions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Registration violation</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Burglaries</a:t>
                      </a:r>
                      <a:endParaRPr lang="en-US" sz="1200" b="0" i="0" u="none" strike="noStrike" dirty="0">
                        <a:solidFill>
                          <a:srgbClr val="000000"/>
                        </a:solidFill>
                        <a:effectLst/>
                        <a:latin typeface="Constantia"/>
                      </a:endParaRPr>
                    </a:p>
                  </a:txBody>
                  <a:tcPr marL="5495" marR="5495" marT="5495" marB="0" anchor="b">
                    <a:solidFill>
                      <a:srgbClr val="FFFF00"/>
                    </a:solidFill>
                  </a:tcPr>
                </a:tc>
                <a:tc>
                  <a:txBody>
                    <a:bodyPr/>
                    <a:lstStyle/>
                    <a:p>
                      <a:pPr algn="ctr" rtl="0" fontAlgn="b"/>
                      <a:r>
                        <a:rPr lang="en-US" sz="1200" u="none" strike="noStrike" dirty="0">
                          <a:effectLst/>
                        </a:rPr>
                        <a:t>3</a:t>
                      </a:r>
                      <a:endParaRPr lang="en-US" sz="1200" b="0" i="0" u="none" strike="noStrike" dirty="0">
                        <a:solidFill>
                          <a:srgbClr val="000000"/>
                        </a:solidFill>
                        <a:effectLst/>
                        <a:latin typeface="Constantia"/>
                      </a:endParaRPr>
                    </a:p>
                  </a:txBody>
                  <a:tcPr marL="5495" marR="5495" marT="5495" marB="0" anchor="b">
                    <a:solidFill>
                      <a:srgbClr val="FFFF00"/>
                    </a:solidFill>
                  </a:tcPr>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Runaways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Child abuse/neglect</a:t>
                      </a:r>
                      <a:endParaRPr lang="en-US" sz="1200" b="0" i="0" u="none" strike="noStrike" dirty="0">
                        <a:solidFill>
                          <a:srgbClr val="000000"/>
                        </a:solidFill>
                        <a:effectLst/>
                        <a:latin typeface="Constantia"/>
                      </a:endParaRPr>
                    </a:p>
                  </a:txBody>
                  <a:tcPr marL="5495" marR="5495" marT="5495" marB="0" anchor="b">
                    <a:solidFill>
                      <a:srgbClr val="FF0000"/>
                    </a:solidFill>
                  </a:tcPr>
                </a:tc>
                <a:tc>
                  <a:txBody>
                    <a:bodyPr/>
                    <a:lstStyle/>
                    <a:p>
                      <a:pPr algn="ctr" rtl="0" fontAlgn="b"/>
                      <a:r>
                        <a:rPr lang="en-US" sz="1200" u="none" strike="noStrike" dirty="0">
                          <a:effectLst/>
                        </a:rPr>
                        <a:t>4</a:t>
                      </a:r>
                      <a:endParaRPr lang="en-US" sz="1200" b="0" i="0" u="none" strike="noStrike" dirty="0">
                        <a:solidFill>
                          <a:srgbClr val="000000"/>
                        </a:solidFill>
                        <a:effectLst/>
                        <a:latin typeface="Constantia"/>
                      </a:endParaRPr>
                    </a:p>
                  </a:txBody>
                  <a:tcPr marL="5495" marR="5495" marT="5495" marB="0" anchor="b">
                    <a:solidFill>
                      <a:srgbClr val="FF0000"/>
                    </a:solidFill>
                  </a:tcPr>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Sex offenses</a:t>
                      </a:r>
                      <a:endParaRPr lang="en-US" sz="1200" b="0" i="0" u="none" strike="noStrike" dirty="0">
                        <a:solidFill>
                          <a:srgbClr val="000000"/>
                        </a:solidFill>
                        <a:effectLst/>
                        <a:latin typeface="Constantia"/>
                      </a:endParaRPr>
                    </a:p>
                  </a:txBody>
                  <a:tcPr marL="5495" marR="5495" marT="5495" marB="0" anchor="b">
                    <a:solidFill>
                      <a:srgbClr val="FF0000"/>
                    </a:solidFill>
                  </a:tcPr>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solidFill>
                      <a:srgbClr val="FF0000"/>
                    </a:solidFill>
                  </a:tcPr>
                </a:tc>
              </a:tr>
              <a:tr h="196379">
                <a:tc>
                  <a:txBody>
                    <a:bodyPr/>
                    <a:lstStyle/>
                    <a:p>
                      <a:pPr algn="l" rtl="0" fontAlgn="b"/>
                      <a:r>
                        <a:rPr lang="en-US" sz="1200" u="none" strike="noStrike" dirty="0">
                          <a:effectLst/>
                        </a:rPr>
                        <a:t>Citizen assists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6</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smtClean="0">
                          <a:effectLst/>
                        </a:rPr>
                        <a:t>Stolen/recovered </a:t>
                      </a:r>
                      <a:r>
                        <a:rPr lang="en-US" sz="1200" u="none" strike="noStrike" dirty="0">
                          <a:effectLst/>
                        </a:rPr>
                        <a:t>vehicles</a:t>
                      </a:r>
                      <a:endParaRPr lang="en-US" sz="1200" b="0" i="0" u="none" strike="noStrike" dirty="0">
                        <a:solidFill>
                          <a:srgbClr val="000000"/>
                        </a:solidFill>
                        <a:effectLst/>
                        <a:latin typeface="Constantia"/>
                      </a:endParaRPr>
                    </a:p>
                  </a:txBody>
                  <a:tcPr marL="5495" marR="5495" marT="5495" marB="0" anchor="b">
                    <a:solidFill>
                      <a:srgbClr val="FFFF00"/>
                    </a:solidFill>
                  </a:tcPr>
                </a:tc>
                <a:tc>
                  <a:txBody>
                    <a:bodyPr/>
                    <a:lstStyle/>
                    <a:p>
                      <a:pPr algn="ctr" rtl="0" fontAlgn="b"/>
                      <a:r>
                        <a:rPr lang="en-US" sz="1200" u="none" strike="noStrike" dirty="0">
                          <a:effectLst/>
                        </a:rPr>
                        <a:t>0</a:t>
                      </a:r>
                      <a:endParaRPr lang="en-US" sz="1200" b="0" i="0" u="none" strike="noStrike" dirty="0">
                        <a:solidFill>
                          <a:srgbClr val="000000"/>
                        </a:solidFill>
                        <a:effectLst/>
                        <a:latin typeface="Constantia"/>
                      </a:endParaRPr>
                    </a:p>
                  </a:txBody>
                  <a:tcPr marL="5495" marR="5495" marT="5495" marB="0" anchor="b">
                    <a:solidFill>
                      <a:srgbClr val="FFFF00"/>
                    </a:solidFill>
                  </a:tcPr>
                </a:tc>
              </a:tr>
              <a:tr h="196379">
                <a:tc>
                  <a:txBody>
                    <a:bodyPr/>
                    <a:lstStyle/>
                    <a:p>
                      <a:pPr algn="l" rtl="0" fontAlgn="b"/>
                      <a:r>
                        <a:rPr lang="en-US" sz="1200" u="none" strike="noStrike" dirty="0">
                          <a:effectLst/>
                        </a:rPr>
                        <a:t>Civil disputes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4</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Suspicious activity</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20</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Community policing</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16</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Telephone harassment</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Criminal mischief</a:t>
                      </a:r>
                      <a:endParaRPr lang="en-US" sz="1200" b="0" i="0" u="none" strike="noStrike" dirty="0">
                        <a:solidFill>
                          <a:srgbClr val="000000"/>
                        </a:solidFill>
                        <a:effectLst/>
                        <a:latin typeface="Constantia"/>
                      </a:endParaRPr>
                    </a:p>
                  </a:txBody>
                  <a:tcPr marL="5495" marR="5495" marT="5495" marB="0" anchor="b">
                    <a:solidFill>
                      <a:srgbClr val="FFFF00"/>
                    </a:solidFill>
                  </a:tcPr>
                </a:tc>
                <a:tc>
                  <a:txBody>
                    <a:bodyPr/>
                    <a:lstStyle/>
                    <a:p>
                      <a:pPr algn="ctr" rtl="0" fontAlgn="b"/>
                      <a:r>
                        <a:rPr lang="en-US" sz="1200" u="none" strike="noStrike" dirty="0">
                          <a:effectLst/>
                        </a:rPr>
                        <a:t>3</a:t>
                      </a:r>
                      <a:endParaRPr lang="en-US" sz="1200" b="0" i="0" u="none" strike="noStrike" dirty="0">
                        <a:solidFill>
                          <a:srgbClr val="000000"/>
                        </a:solidFill>
                        <a:effectLst/>
                        <a:latin typeface="Constantia"/>
                      </a:endParaRPr>
                    </a:p>
                  </a:txBody>
                  <a:tcPr marL="5495" marR="5495" marT="5495" marB="0" anchor="b">
                    <a:solidFill>
                      <a:srgbClr val="FFFF00"/>
                    </a:solidFill>
                  </a:tcPr>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Thefts</a:t>
                      </a:r>
                      <a:endParaRPr lang="en-US" sz="1200" b="0" i="0" u="none" strike="noStrike" dirty="0">
                        <a:solidFill>
                          <a:srgbClr val="000000"/>
                        </a:solidFill>
                        <a:effectLst/>
                        <a:latin typeface="Constantia"/>
                      </a:endParaRPr>
                    </a:p>
                  </a:txBody>
                  <a:tcPr marL="5495" marR="5495" marT="5495" marB="0" anchor="b">
                    <a:solidFill>
                      <a:srgbClr val="FFFF00"/>
                    </a:solidFill>
                  </a:tcPr>
                </a:tc>
                <a:tc>
                  <a:txBody>
                    <a:bodyPr/>
                    <a:lstStyle/>
                    <a:p>
                      <a:pPr algn="ctr" rtl="0" fontAlgn="b"/>
                      <a:r>
                        <a:rPr lang="en-US" sz="1200" u="none" strike="noStrike" dirty="0">
                          <a:effectLst/>
                        </a:rPr>
                        <a:t>5</a:t>
                      </a:r>
                      <a:endParaRPr lang="en-US" sz="1200" b="0" i="0" u="none" strike="noStrike" dirty="0">
                        <a:solidFill>
                          <a:srgbClr val="000000"/>
                        </a:solidFill>
                        <a:effectLst/>
                        <a:latin typeface="Constantia"/>
                      </a:endParaRPr>
                    </a:p>
                  </a:txBody>
                  <a:tcPr marL="5495" marR="5495" marT="5495" marB="0" anchor="b">
                    <a:solidFill>
                      <a:srgbClr val="FFFF00"/>
                    </a:solidFill>
                  </a:tcPr>
                </a:tc>
              </a:tr>
              <a:tr h="196379">
                <a:tc>
                  <a:txBody>
                    <a:bodyPr/>
                    <a:lstStyle/>
                    <a:p>
                      <a:pPr algn="l" rtl="0" fontAlgn="b"/>
                      <a:r>
                        <a:rPr lang="en-US" sz="1200" u="none" strike="noStrike" dirty="0">
                          <a:effectLst/>
                        </a:rPr>
                        <a:t>Deaths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Threatened suicides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3</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Disorderly conduct</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Threats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3</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Disturbing the peace</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13</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Traffic accidents injury</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Domestic violence</a:t>
                      </a:r>
                      <a:endParaRPr lang="en-US" sz="1200" b="0" i="0" u="none" strike="noStrike" dirty="0">
                        <a:solidFill>
                          <a:srgbClr val="000000"/>
                        </a:solidFill>
                        <a:effectLst/>
                        <a:latin typeface="Constantia"/>
                      </a:endParaRPr>
                    </a:p>
                  </a:txBody>
                  <a:tcPr marL="5495" marR="5495" marT="5495" marB="0" anchor="b">
                    <a:solidFill>
                      <a:srgbClr val="FF0000"/>
                    </a:solidFill>
                  </a:tcPr>
                </a:tc>
                <a:tc>
                  <a:txBody>
                    <a:bodyPr/>
                    <a:lstStyle/>
                    <a:p>
                      <a:pPr algn="ctr" rtl="0" fontAlgn="b"/>
                      <a:r>
                        <a:rPr lang="en-US" sz="1200" u="none" strike="noStrike" dirty="0">
                          <a:effectLst/>
                        </a:rPr>
                        <a:t>8</a:t>
                      </a:r>
                      <a:endParaRPr lang="en-US" sz="1200" b="0" i="0" u="none" strike="noStrike" dirty="0">
                        <a:solidFill>
                          <a:srgbClr val="000000"/>
                        </a:solidFill>
                        <a:effectLst/>
                        <a:latin typeface="Constantia"/>
                      </a:endParaRPr>
                    </a:p>
                  </a:txBody>
                  <a:tcPr marL="5495" marR="5495" marT="5495" marB="0" anchor="b">
                    <a:solidFill>
                      <a:srgbClr val="FF0000"/>
                    </a:solidFill>
                  </a:tcPr>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Traffic accidents property</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13</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Drug violations</a:t>
                      </a:r>
                      <a:endParaRPr lang="en-US" sz="1200" b="0" i="0" u="none" strike="noStrike" dirty="0">
                        <a:solidFill>
                          <a:srgbClr val="000000"/>
                        </a:solidFill>
                        <a:effectLst/>
                        <a:latin typeface="Constantia"/>
                      </a:endParaRPr>
                    </a:p>
                  </a:txBody>
                  <a:tcPr marL="5495" marR="5495" marT="5495" marB="0" anchor="b">
                    <a:solidFill>
                      <a:srgbClr val="92D050"/>
                    </a:solidFill>
                  </a:tcPr>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solidFill>
                      <a:srgbClr val="92D050"/>
                    </a:solidFill>
                  </a:tcPr>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Traffic hazards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3</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DUIs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Trespassing</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3</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Found property</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Traffic stops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58</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Frauds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4</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Vehicle burglaries</a:t>
                      </a:r>
                      <a:endParaRPr lang="en-US" sz="1200" b="0" i="0" u="none" strike="noStrike" dirty="0">
                        <a:solidFill>
                          <a:srgbClr val="000000"/>
                        </a:solidFill>
                        <a:effectLst/>
                        <a:latin typeface="Constantia"/>
                      </a:endParaRPr>
                    </a:p>
                  </a:txBody>
                  <a:tcPr marL="5495" marR="5495" marT="5495" marB="0" anchor="b">
                    <a:solidFill>
                      <a:srgbClr val="FFFF00"/>
                    </a:solidFill>
                  </a:tcPr>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solidFill>
                      <a:srgbClr val="FFFF00"/>
                    </a:solidFill>
                  </a:tcPr>
                </a:tc>
              </a:tr>
              <a:tr h="196379">
                <a:tc>
                  <a:txBody>
                    <a:bodyPr/>
                    <a:lstStyle/>
                    <a:p>
                      <a:pPr algn="l" rtl="0" fontAlgn="b"/>
                      <a:r>
                        <a:rPr lang="en-US" sz="1200" u="none" strike="noStrike" dirty="0">
                          <a:effectLst/>
                        </a:rPr>
                        <a:t>Intoxication</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VIN inspections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Juvenile problems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Warrants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8</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Keep the peace</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7</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Weapon offenses</a:t>
                      </a:r>
                      <a:endParaRPr lang="en-US" sz="1200" b="0" i="0" u="none" strike="noStrike" dirty="0">
                        <a:solidFill>
                          <a:srgbClr val="000000"/>
                        </a:solidFill>
                        <a:effectLst/>
                        <a:latin typeface="Constantia"/>
                      </a:endParaRPr>
                    </a:p>
                  </a:txBody>
                  <a:tcPr marL="5495" marR="5495" marT="5495" marB="0" anchor="b"/>
                </a:tc>
                <a:tc>
                  <a:txBody>
                    <a:bodyPr/>
                    <a:lstStyle/>
                    <a:p>
                      <a:pPr algn="ctr"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r>
              <a:tr h="196379">
                <a:tc>
                  <a:txBody>
                    <a:bodyPr/>
                    <a:lstStyle/>
                    <a:p>
                      <a:pPr algn="l" rtl="0" fontAlgn="b"/>
                      <a:r>
                        <a:rPr lang="en-US" sz="1200" u="none" strike="noStrike" dirty="0">
                          <a:effectLst/>
                        </a:rPr>
                        <a:t>Loud parties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Welfare checks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5</a:t>
                      </a:r>
                      <a:endParaRPr lang="en-US" sz="1200" b="0" i="0" u="none" strike="noStrike" dirty="0">
                        <a:solidFill>
                          <a:srgbClr val="000000"/>
                        </a:solidFill>
                        <a:effectLst/>
                        <a:latin typeface="Constantia"/>
                      </a:endParaRPr>
                    </a:p>
                  </a:txBody>
                  <a:tcPr marL="5495" marR="5495" marT="5495" marB="0" anchor="b"/>
                </a:tc>
              </a:tr>
            </a:tbl>
          </a:graphicData>
        </a:graphic>
      </p:graphicFrame>
    </p:spTree>
    <p:extLst>
      <p:ext uri="{BB962C8B-B14F-4D97-AF65-F5344CB8AC3E}">
        <p14:creationId xmlns:p14="http://schemas.microsoft.com/office/powerpoint/2010/main" val="762257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Autofit/>
          </a:bodyPr>
          <a:lstStyle/>
          <a:p>
            <a:pPr algn="ctr"/>
            <a:r>
              <a:rPr lang="en-US" sz="4400" dirty="0" smtClean="0">
                <a:solidFill>
                  <a:schemeClr val="accent1">
                    <a:lumMod val="50000"/>
                  </a:schemeClr>
                </a:solidFill>
                <a:latin typeface="Lithograph" pitchFamily="2" charset="0"/>
              </a:rPr>
              <a:t>CRIME PATTERNS AND STRATEGIES</a:t>
            </a:r>
            <a:endParaRPr lang="en-US" sz="4400" dirty="0">
              <a:solidFill>
                <a:schemeClr val="accent1">
                  <a:lumMod val="50000"/>
                </a:schemeClr>
              </a:solidFill>
              <a:latin typeface="Lithograph" pitchFamily="2" charset="0"/>
            </a:endParaRPr>
          </a:p>
        </p:txBody>
      </p:sp>
      <p:sp>
        <p:nvSpPr>
          <p:cNvPr id="3" name="Content Placeholder 2"/>
          <p:cNvSpPr>
            <a:spLocks noGrp="1"/>
          </p:cNvSpPr>
          <p:nvPr>
            <p:ph idx="1"/>
          </p:nvPr>
        </p:nvSpPr>
        <p:spPr>
          <a:xfrm>
            <a:off x="152400" y="2057400"/>
            <a:ext cx="8763000" cy="4724400"/>
          </a:xfrm>
        </p:spPr>
        <p:txBody>
          <a:bodyPr>
            <a:normAutofit fontScale="85000" lnSpcReduction="10000"/>
          </a:bodyPr>
          <a:lstStyle/>
          <a:p>
            <a:r>
              <a:rPr lang="en-US" dirty="0" smtClean="0"/>
              <a:t>Overall, call volume has increased during the first eight months of 2013.  This is not due to an increase in crime but rather an increase in community-oriented policing efforts which include school visits and business checks.</a:t>
            </a:r>
          </a:p>
          <a:p>
            <a:r>
              <a:rPr lang="en-US" dirty="0" smtClean="0"/>
              <a:t>Overall, violent crime and property crime rates remain relatively low.  After an increase in property crimes the first part of the year, the numbers have declined significantly.  This is credited to identifying and arresting specific criminals groups who are responsible for a large percentage of the crimes. </a:t>
            </a:r>
          </a:p>
          <a:p>
            <a:r>
              <a:rPr lang="en-US" dirty="0" smtClean="0"/>
              <a:t>The deputies assigned to West Haven this year have been extremely pro-active and aggressive in their efforts to protect the city.  This has resulted in a record number of arrests and a reduction in crime.</a:t>
            </a:r>
          </a:p>
          <a:p>
            <a:r>
              <a:rPr lang="en-US" dirty="0" smtClean="0"/>
              <a:t>Problems areas continue to be along 21</a:t>
            </a:r>
            <a:r>
              <a:rPr lang="en-US" baseline="30000" dirty="0" smtClean="0"/>
              <a:t>st</a:t>
            </a:r>
            <a:r>
              <a:rPr lang="en-US" dirty="0" smtClean="0"/>
              <a:t> Street and 1900 West.</a:t>
            </a:r>
          </a:p>
          <a:p>
            <a:r>
              <a:rPr lang="en-US" dirty="0" smtClean="0"/>
              <a:t>The Mongols “clubhouse” on Exchange is of particular concern. </a:t>
            </a:r>
            <a:endParaRPr lang="en-US" dirty="0"/>
          </a:p>
        </p:txBody>
      </p:sp>
    </p:spTree>
    <p:extLst>
      <p:ext uri="{BB962C8B-B14F-4D97-AF65-F5344CB8AC3E}">
        <p14:creationId xmlns:p14="http://schemas.microsoft.com/office/powerpoint/2010/main" val="1625260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914400"/>
            <a:ext cx="9067800" cy="1143000"/>
          </a:xfrm>
        </p:spPr>
        <p:txBody>
          <a:bodyPr>
            <a:noAutofit/>
          </a:bodyPr>
          <a:lstStyle/>
          <a:p>
            <a:pPr algn="ctr"/>
            <a:r>
              <a:rPr lang="en-US" sz="4000" dirty="0" smtClean="0">
                <a:solidFill>
                  <a:schemeClr val="accent1">
                    <a:lumMod val="50000"/>
                  </a:schemeClr>
                </a:solidFill>
                <a:latin typeface="Lithograph" pitchFamily="2" charset="0"/>
              </a:rPr>
              <a:t>MONGOLS Motorcycle GANG RIDES INTO WEST HAVEN</a:t>
            </a:r>
            <a:endParaRPr lang="en-US" sz="4000" dirty="0">
              <a:solidFill>
                <a:schemeClr val="tx1"/>
              </a:solidFill>
            </a:endParaRPr>
          </a:p>
        </p:txBody>
      </p:sp>
      <p:pic>
        <p:nvPicPr>
          <p:cNvPr id="9" name="Content Placeholder 8"/>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2209800"/>
            <a:ext cx="3657600" cy="2895600"/>
          </a:xfrm>
          <a:prstGeom prst="rect">
            <a:avLst/>
          </a:prstGeo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00600" y="2209800"/>
            <a:ext cx="3886200" cy="2903130"/>
          </a:xfrm>
        </p:spPr>
      </p:pic>
      <p:sp>
        <p:nvSpPr>
          <p:cNvPr id="10" name="TextBox 9"/>
          <p:cNvSpPr txBox="1"/>
          <p:nvPr/>
        </p:nvSpPr>
        <p:spPr>
          <a:xfrm>
            <a:off x="609600" y="5334000"/>
            <a:ext cx="8001000" cy="1077218"/>
          </a:xfrm>
          <a:prstGeom prst="rect">
            <a:avLst/>
          </a:prstGeom>
          <a:noFill/>
        </p:spPr>
        <p:txBody>
          <a:bodyPr wrap="square" rtlCol="0">
            <a:spAutoFit/>
          </a:bodyPr>
          <a:lstStyle/>
          <a:p>
            <a:pPr algn="ctr"/>
            <a:r>
              <a:rPr lang="en-US" sz="3200" dirty="0" smtClean="0">
                <a:latin typeface="Lithograph" pitchFamily="2" charset="0"/>
              </a:rPr>
              <a:t>880 W. WILSON LANE</a:t>
            </a:r>
          </a:p>
          <a:p>
            <a:pPr algn="ctr"/>
            <a:endParaRPr lang="en-US" sz="1400" dirty="0" smtClean="0">
              <a:latin typeface="Lithograph" pitchFamily="2" charset="0"/>
            </a:endParaRPr>
          </a:p>
          <a:p>
            <a:r>
              <a:rPr lang="en-US" dirty="0" smtClean="0">
                <a:solidFill>
                  <a:srgbClr val="00B050"/>
                </a:solidFill>
                <a:latin typeface="Lithograph" pitchFamily="2" charset="0"/>
              </a:rPr>
              <a:t>Drug Trafficking</a:t>
            </a:r>
            <a:r>
              <a:rPr lang="en-US" dirty="0" smtClean="0">
                <a:latin typeface="Lithograph" pitchFamily="2" charset="0"/>
              </a:rPr>
              <a:t>	         </a:t>
            </a:r>
            <a:r>
              <a:rPr lang="en-US" dirty="0" smtClean="0">
                <a:solidFill>
                  <a:srgbClr val="FF0000"/>
                </a:solidFill>
                <a:latin typeface="Lithograph" pitchFamily="2" charset="0"/>
              </a:rPr>
              <a:t>Violence</a:t>
            </a:r>
            <a:r>
              <a:rPr lang="en-US" dirty="0" smtClean="0">
                <a:latin typeface="Lithograph" pitchFamily="2" charset="0"/>
              </a:rPr>
              <a:t>	             </a:t>
            </a:r>
            <a:r>
              <a:rPr lang="en-US" dirty="0" smtClean="0">
                <a:solidFill>
                  <a:srgbClr val="00B0F0"/>
                </a:solidFill>
                <a:latin typeface="Lithograph" pitchFamily="2" charset="0"/>
              </a:rPr>
              <a:t>Organized Crime</a:t>
            </a:r>
            <a:endParaRPr lang="en-US" dirty="0">
              <a:solidFill>
                <a:srgbClr val="00B0F0"/>
              </a:solidFill>
              <a:latin typeface="Lithograph" pitchFamily="2" charset="0"/>
            </a:endParaRPr>
          </a:p>
        </p:txBody>
      </p:sp>
    </p:spTree>
    <p:extLst>
      <p:ext uri="{BB962C8B-B14F-4D97-AF65-F5344CB8AC3E}">
        <p14:creationId xmlns:p14="http://schemas.microsoft.com/office/powerpoint/2010/main" val="135661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61288"/>
          </a:xfrm>
        </p:spPr>
        <p:txBody>
          <a:bodyPr>
            <a:normAutofit/>
          </a:bodyPr>
          <a:lstStyle/>
          <a:p>
            <a:pPr algn="ctr"/>
            <a:r>
              <a:rPr lang="en-US" sz="6000" dirty="0" smtClean="0">
                <a:solidFill>
                  <a:schemeClr val="accent1">
                    <a:lumMod val="50000"/>
                  </a:schemeClr>
                </a:solidFill>
                <a:latin typeface="Lithograph" pitchFamily="2" charset="0"/>
              </a:rPr>
              <a:t>DRUGS</a:t>
            </a:r>
            <a:endParaRPr lang="en-US" sz="6000" dirty="0"/>
          </a:p>
        </p:txBody>
      </p:sp>
      <p:sp>
        <p:nvSpPr>
          <p:cNvPr id="3" name="Content Placeholder 2"/>
          <p:cNvSpPr>
            <a:spLocks noGrp="1"/>
          </p:cNvSpPr>
          <p:nvPr>
            <p:ph sz="half" idx="1"/>
          </p:nvPr>
        </p:nvSpPr>
        <p:spPr>
          <a:xfrm>
            <a:off x="3001108" y="1905000"/>
            <a:ext cx="3124200" cy="3429000"/>
          </a:xfrm>
        </p:spPr>
        <p:txBody>
          <a:bodyPr>
            <a:noAutofit/>
          </a:bodyPr>
          <a:lstStyle/>
          <a:p>
            <a:pPr marL="0" indent="0" algn="ctr">
              <a:buNone/>
            </a:pPr>
            <a:r>
              <a:rPr lang="en-US" sz="4000" dirty="0" smtClean="0">
                <a:solidFill>
                  <a:schemeClr val="tx2"/>
                </a:solidFill>
                <a:latin typeface="Lithograph" pitchFamily="2" charset="0"/>
              </a:rPr>
              <a:t>2012</a:t>
            </a:r>
          </a:p>
          <a:p>
            <a:pPr marL="0" indent="0" algn="ctr">
              <a:buNone/>
            </a:pPr>
            <a:endParaRPr lang="en-US" sz="3200" dirty="0" smtClean="0">
              <a:solidFill>
                <a:schemeClr val="accent1"/>
              </a:solidFill>
              <a:latin typeface="Lithograph" pitchFamily="2" charset="0"/>
            </a:endParaRPr>
          </a:p>
          <a:p>
            <a:pPr marL="0" indent="0" algn="ctr">
              <a:buNone/>
            </a:pPr>
            <a:r>
              <a:rPr lang="en-US" sz="3200" dirty="0" smtClean="0">
                <a:solidFill>
                  <a:schemeClr val="accent1"/>
                </a:solidFill>
                <a:latin typeface="Lithograph" pitchFamily="2" charset="0"/>
              </a:rPr>
              <a:t>39 Strike Force cases</a:t>
            </a:r>
          </a:p>
          <a:p>
            <a:pPr marL="0" indent="0" algn="ctr">
              <a:buNone/>
            </a:pPr>
            <a:endParaRPr lang="en-US" sz="3200" dirty="0" smtClean="0">
              <a:solidFill>
                <a:schemeClr val="accent1"/>
              </a:solidFill>
              <a:latin typeface="Lithograph" pitchFamily="2" charset="0"/>
            </a:endParaRPr>
          </a:p>
          <a:p>
            <a:pPr marL="0" indent="0" algn="ctr">
              <a:buNone/>
            </a:pPr>
            <a:r>
              <a:rPr lang="en-US" sz="3200" dirty="0" smtClean="0">
                <a:solidFill>
                  <a:schemeClr val="accent1"/>
                </a:solidFill>
                <a:latin typeface="Lithograph" pitchFamily="2" charset="0"/>
              </a:rPr>
              <a:t>28 arrests</a:t>
            </a:r>
            <a:endParaRPr lang="en-US" sz="3200" dirty="0">
              <a:solidFill>
                <a:schemeClr val="accent1"/>
              </a:solidFill>
              <a:latin typeface="Lithograph" pitchFamily="2" charset="0"/>
            </a:endParaRPr>
          </a:p>
        </p:txBody>
      </p:sp>
      <p:pic>
        <p:nvPicPr>
          <p:cNvPr id="5" name="Content Placeholder 4" descr="C:\Documents and Settings\natej\Local Settings\Temporary Internet Files\Content.Word\photo.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07369" y="1752600"/>
            <a:ext cx="2784231" cy="2362200"/>
          </a:xfrm>
          <a:prstGeom prst="rect">
            <a:avLst/>
          </a:prstGeom>
          <a:noFill/>
          <a:ln>
            <a:noFill/>
          </a:ln>
        </p:spPr>
      </p:pic>
      <p:pic>
        <p:nvPicPr>
          <p:cNvPr id="6" name="Picture 5" descr="C:\Documents and Settings\natej\Local Settings\Temporary Internet Files\Content.Word\phot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4114800"/>
            <a:ext cx="2819400" cy="2438400"/>
          </a:xfrm>
          <a:prstGeom prst="rect">
            <a:avLst/>
          </a:prstGeom>
          <a:noFill/>
          <a:ln>
            <a:noFill/>
          </a:ln>
        </p:spPr>
      </p:pic>
      <p:pic>
        <p:nvPicPr>
          <p:cNvPr id="7" name="Picture 6" descr="IMG_014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676400"/>
            <a:ext cx="2819400" cy="2438400"/>
          </a:xfrm>
          <a:prstGeom prst="rect">
            <a:avLst/>
          </a:prstGeom>
          <a:noFill/>
          <a:ln>
            <a:noFill/>
          </a:ln>
        </p:spPr>
      </p:pic>
      <p:pic>
        <p:nvPicPr>
          <p:cNvPr id="10" name="Picture 9" descr="X:\WMNSF\AGT JOHNSON\Cases\Orourke and Budge gun case\Picture 00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4103077"/>
            <a:ext cx="2819400" cy="2438400"/>
          </a:xfrm>
          <a:prstGeom prst="rect">
            <a:avLst/>
          </a:prstGeom>
          <a:noFill/>
          <a:ln>
            <a:noFill/>
          </a:ln>
        </p:spPr>
      </p:pic>
    </p:spTree>
    <p:extLst>
      <p:ext uri="{BB962C8B-B14F-4D97-AF65-F5344CB8AC3E}">
        <p14:creationId xmlns:p14="http://schemas.microsoft.com/office/powerpoint/2010/main" val="33836976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a:bodyPr>
          <a:lstStyle/>
          <a:p>
            <a:pPr algn="ctr"/>
            <a:r>
              <a:rPr lang="en-US" sz="4800" dirty="0" smtClean="0">
                <a:solidFill>
                  <a:schemeClr val="accent1">
                    <a:lumMod val="50000"/>
                  </a:schemeClr>
                </a:solidFill>
                <a:latin typeface="Lithograph" pitchFamily="2" charset="0"/>
              </a:rPr>
              <a:t>INTERDICTION</a:t>
            </a:r>
            <a:endParaRPr lang="en-US" dirty="0"/>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6200" y="1524000"/>
            <a:ext cx="2834640" cy="2125980"/>
          </a:xfrm>
        </p:spPr>
      </p:pic>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048000" y="2895600"/>
            <a:ext cx="3011467" cy="2258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1524000"/>
            <a:ext cx="2894035" cy="217052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4828" y="4382965"/>
            <a:ext cx="2828778" cy="212158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4343400"/>
            <a:ext cx="2834640" cy="2125980"/>
          </a:xfrm>
          <a:prstGeom prst="rect">
            <a:avLst/>
          </a:prstGeom>
        </p:spPr>
      </p:pic>
    </p:spTree>
    <p:extLst>
      <p:ext uri="{BB962C8B-B14F-4D97-AF65-F5344CB8AC3E}">
        <p14:creationId xmlns:p14="http://schemas.microsoft.com/office/powerpoint/2010/main" val="12581706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algn="ctr"/>
            <a:r>
              <a:rPr lang="en-US" sz="5400" dirty="0" smtClean="0">
                <a:solidFill>
                  <a:schemeClr val="accent1">
                    <a:lumMod val="50000"/>
                  </a:schemeClr>
                </a:solidFill>
                <a:latin typeface="Lithograph" pitchFamily="2" charset="0"/>
              </a:rPr>
              <a:t>RECENT TRENDS</a:t>
            </a:r>
            <a:endParaRPr lang="en-US" dirty="0"/>
          </a:p>
        </p:txBody>
      </p:sp>
      <p:sp>
        <p:nvSpPr>
          <p:cNvPr id="4" name="Content Placeholder 3"/>
          <p:cNvSpPr>
            <a:spLocks noGrp="1"/>
          </p:cNvSpPr>
          <p:nvPr>
            <p:ph sz="half" idx="2"/>
          </p:nvPr>
        </p:nvSpPr>
        <p:spPr>
          <a:xfrm>
            <a:off x="2652974" y="6096000"/>
            <a:ext cx="4038600" cy="411325"/>
          </a:xfrm>
        </p:spPr>
        <p:txBody>
          <a:bodyPr>
            <a:normAutofit fontScale="92500" lnSpcReduction="20000"/>
          </a:bodyPr>
          <a:lstStyle/>
          <a:p>
            <a:pPr marL="0" indent="0" algn="ctr">
              <a:buNone/>
            </a:pPr>
            <a:r>
              <a:rPr lang="en-US" dirty="0">
                <a:solidFill>
                  <a:schemeClr val="accent1"/>
                </a:solidFill>
                <a:latin typeface="Lithograph" pitchFamily="2" charset="0"/>
              </a:rPr>
              <a:t>1-866-TIP-A-COP</a:t>
            </a:r>
          </a:p>
          <a:p>
            <a:endParaRPr lang="en-US" dirty="0"/>
          </a:p>
        </p:txBody>
      </p:sp>
      <p:pic>
        <p:nvPicPr>
          <p:cNvPr id="5" name="Content Placeholder 4" descr="Strike Force.jpg"/>
          <p:cNvPicPr>
            <a:picLocks noGrp="1" noChangeAspect="1"/>
          </p:cNvPicPr>
          <p:nvPr>
            <p:ph sz="half" idx="1"/>
          </p:nvPr>
        </p:nvPicPr>
        <p:blipFill>
          <a:blip r:embed="rId2" cstate="print"/>
          <a:stretch>
            <a:fillRect/>
          </a:stretch>
        </p:blipFill>
        <p:spPr>
          <a:xfrm>
            <a:off x="6553200" y="5638800"/>
            <a:ext cx="1752600" cy="956245"/>
          </a:xfrm>
          <a:prstGeom prst="rect">
            <a:avLst/>
          </a:prstGeom>
        </p:spPr>
      </p:pic>
      <p:pic>
        <p:nvPicPr>
          <p:cNvPr id="6" name="Content Placeholder 4" descr="Strike Force.jpg"/>
          <p:cNvPicPr>
            <a:picLocks noChangeAspect="1"/>
          </p:cNvPicPr>
          <p:nvPr/>
        </p:nvPicPr>
        <p:blipFill>
          <a:blip r:embed="rId2" cstate="print"/>
          <a:stretch>
            <a:fillRect/>
          </a:stretch>
        </p:blipFill>
        <p:spPr>
          <a:xfrm>
            <a:off x="914400" y="5638800"/>
            <a:ext cx="1744436" cy="952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601" y="2494596"/>
            <a:ext cx="3109547" cy="23250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1752600"/>
            <a:ext cx="2731001" cy="364133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590800"/>
            <a:ext cx="3276600" cy="2228850"/>
          </a:xfrm>
          <a:prstGeom prst="rect">
            <a:avLst/>
          </a:prstGeom>
        </p:spPr>
      </p:pic>
    </p:spTree>
    <p:extLst>
      <p:ext uri="{BB962C8B-B14F-4D97-AF65-F5344CB8AC3E}">
        <p14:creationId xmlns:p14="http://schemas.microsoft.com/office/powerpoint/2010/main" val="23132527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a:xfrm>
            <a:off x="457200" y="609600"/>
            <a:ext cx="8229600" cy="932688"/>
          </a:xfrm>
        </p:spPr>
        <p:txBody>
          <a:bodyPr>
            <a:normAutofit/>
          </a:bodyPr>
          <a:lstStyle/>
          <a:p>
            <a:pPr algn="ctr"/>
            <a:r>
              <a:rPr lang="en-US" sz="5400" dirty="0" smtClean="0">
                <a:solidFill>
                  <a:schemeClr val="accent1">
                    <a:lumMod val="50000"/>
                  </a:schemeClr>
                </a:solidFill>
                <a:latin typeface="Lithograph" pitchFamily="2" charset="0"/>
              </a:rPr>
              <a:t>OH SNAP!</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8600" y="1524000"/>
            <a:ext cx="8683005" cy="5334000"/>
          </a:xfrm>
        </p:spPr>
      </p:pic>
    </p:spTree>
    <p:extLst>
      <p:ext uri="{BB962C8B-B14F-4D97-AF65-F5344CB8AC3E}">
        <p14:creationId xmlns:p14="http://schemas.microsoft.com/office/powerpoint/2010/main" val="26464479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90600"/>
            <a:ext cx="2895600" cy="1311817"/>
          </a:xfrm>
        </p:spPr>
        <p:txBody>
          <a:bodyPr>
            <a:normAutofit/>
          </a:bodyPr>
          <a:lstStyle/>
          <a:p>
            <a:pPr algn="ctr"/>
            <a:r>
              <a:rPr lang="en-US" sz="4000" dirty="0" smtClean="0">
                <a:solidFill>
                  <a:schemeClr val="accent1">
                    <a:lumMod val="50000"/>
                  </a:schemeClr>
                </a:solidFill>
                <a:latin typeface="Lithograph" pitchFamily="2" charset="0"/>
              </a:rPr>
              <a:t>PREMISES CHECKS</a:t>
            </a:r>
            <a:endParaRPr lang="en-US" sz="4000" dirty="0">
              <a:solidFill>
                <a:schemeClr val="accent1">
                  <a:lumMod val="50000"/>
                </a:schemeClr>
              </a:solidFill>
              <a:latin typeface="Lithograph" pitchFamily="2" charset="0"/>
            </a:endParaRPr>
          </a:p>
        </p:txBody>
      </p:sp>
      <p:sp>
        <p:nvSpPr>
          <p:cNvPr id="3" name="Text Placeholder 2"/>
          <p:cNvSpPr>
            <a:spLocks noGrp="1"/>
          </p:cNvSpPr>
          <p:nvPr>
            <p:ph type="body" sz="half" idx="2"/>
          </p:nvPr>
        </p:nvSpPr>
        <p:spPr>
          <a:xfrm>
            <a:off x="304800" y="2895600"/>
            <a:ext cx="2590800" cy="2971800"/>
          </a:xfrm>
        </p:spPr>
        <p:txBody>
          <a:bodyPr>
            <a:noAutofit/>
          </a:bodyPr>
          <a:lstStyle/>
          <a:p>
            <a:pPr algn="ctr"/>
            <a:r>
              <a:rPr lang="en-US" sz="2400" dirty="0" smtClean="0">
                <a:solidFill>
                  <a:schemeClr val="accent1">
                    <a:lumMod val="75000"/>
                  </a:schemeClr>
                </a:solidFill>
                <a:latin typeface="Lithograph" pitchFamily="2" charset="0"/>
              </a:rPr>
              <a:t>Jan-SEPT 2013</a:t>
            </a:r>
          </a:p>
          <a:p>
            <a:pPr algn="ctr"/>
            <a:r>
              <a:rPr lang="en-US" sz="2400" dirty="0" smtClean="0">
                <a:solidFill>
                  <a:schemeClr val="accent2"/>
                </a:solidFill>
                <a:latin typeface="Lithograph" pitchFamily="2" charset="0"/>
              </a:rPr>
              <a:t>192</a:t>
            </a:r>
            <a:endParaRPr lang="en-US" sz="2400" dirty="0">
              <a:solidFill>
                <a:schemeClr val="accent2"/>
              </a:solidFill>
              <a:latin typeface="Lithograph" pitchFamily="2" charset="0"/>
            </a:endParaRPr>
          </a:p>
          <a:p>
            <a:pPr algn="ctr"/>
            <a:endParaRPr lang="en-US" sz="2400" dirty="0">
              <a:solidFill>
                <a:schemeClr val="accent1">
                  <a:lumMod val="75000"/>
                </a:schemeClr>
              </a:solidFill>
              <a:latin typeface="Lithograph" pitchFamily="2" charset="0"/>
            </a:endParaRPr>
          </a:p>
          <a:p>
            <a:pPr algn="ctr"/>
            <a:r>
              <a:rPr lang="en-US" sz="2400" dirty="0" smtClean="0">
                <a:solidFill>
                  <a:schemeClr val="accent1">
                    <a:lumMod val="75000"/>
                  </a:schemeClr>
                </a:solidFill>
                <a:latin typeface="Lithograph" pitchFamily="2" charset="0"/>
              </a:rPr>
              <a:t>Jan-SEPT 2012</a:t>
            </a:r>
          </a:p>
          <a:p>
            <a:pPr algn="ctr"/>
            <a:r>
              <a:rPr lang="en-US" sz="2400" dirty="0" smtClean="0">
                <a:solidFill>
                  <a:schemeClr val="accent2"/>
                </a:solidFill>
                <a:latin typeface="Lithograph" pitchFamily="2" charset="0"/>
              </a:rPr>
              <a:t>57</a:t>
            </a:r>
          </a:p>
          <a:p>
            <a:pPr algn="ctr"/>
            <a:endParaRPr lang="en-US" sz="2400" dirty="0" smtClean="0">
              <a:solidFill>
                <a:schemeClr val="accent2">
                  <a:lumMod val="75000"/>
                </a:schemeClr>
              </a:solidFill>
              <a:latin typeface="Lithograph" pitchFamily="2" charset="0"/>
            </a:endParaRP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942" r="5942"/>
          <a:stretch>
            <a:fillRect/>
          </a:stretch>
        </p:blipFill>
        <p:spPr/>
      </p:pic>
    </p:spTree>
    <p:extLst>
      <p:ext uri="{BB962C8B-B14F-4D97-AF65-F5344CB8AC3E}">
        <p14:creationId xmlns:p14="http://schemas.microsoft.com/office/powerpoint/2010/main" val="135143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914400"/>
            <a:ext cx="9067800" cy="1008888"/>
          </a:xfrm>
        </p:spPr>
        <p:txBody>
          <a:bodyPr>
            <a:noAutofit/>
          </a:bodyPr>
          <a:lstStyle/>
          <a:p>
            <a:pPr algn="ctr"/>
            <a:r>
              <a:rPr lang="en-US" sz="4000" dirty="0" smtClean="0">
                <a:solidFill>
                  <a:schemeClr val="accent1">
                    <a:lumMod val="50000"/>
                  </a:schemeClr>
                </a:solidFill>
                <a:latin typeface="Lithograph" pitchFamily="2" charset="0"/>
              </a:rPr>
              <a:t>Together we can reach </a:t>
            </a:r>
            <a:br>
              <a:rPr lang="en-US" sz="4000" dirty="0" smtClean="0">
                <a:solidFill>
                  <a:schemeClr val="accent1">
                    <a:lumMod val="50000"/>
                  </a:schemeClr>
                </a:solidFill>
                <a:latin typeface="Lithograph" pitchFamily="2" charset="0"/>
              </a:rPr>
            </a:br>
            <a:r>
              <a:rPr lang="en-US" sz="4000" dirty="0" smtClean="0">
                <a:solidFill>
                  <a:schemeClr val="accent1">
                    <a:lumMod val="50000"/>
                  </a:schemeClr>
                </a:solidFill>
                <a:latin typeface="Lithograph" pitchFamily="2" charset="0"/>
              </a:rPr>
              <a:t>new heights!</a:t>
            </a:r>
            <a:endParaRPr lang="en-US" sz="4000"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600" y="1905000"/>
            <a:ext cx="6400800" cy="4800601"/>
          </a:xfrm>
        </p:spPr>
      </p:pic>
    </p:spTree>
    <p:extLst>
      <p:ext uri="{BB962C8B-B14F-4D97-AF65-F5344CB8AC3E}">
        <p14:creationId xmlns:p14="http://schemas.microsoft.com/office/powerpoint/2010/main" val="39522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533400"/>
            <a:ext cx="4419600" cy="838200"/>
          </a:xfrm>
        </p:spPr>
        <p:txBody>
          <a:bodyPr>
            <a:normAutofit/>
          </a:bodyPr>
          <a:lstStyle/>
          <a:p>
            <a:pPr algn="ctr"/>
            <a:r>
              <a:rPr lang="en-US" sz="4000" dirty="0" smtClean="0">
                <a:solidFill>
                  <a:schemeClr val="accent1">
                    <a:lumMod val="50000"/>
                  </a:schemeClr>
                </a:solidFill>
                <a:latin typeface="Lithograph" pitchFamily="2" charset="0"/>
              </a:rPr>
              <a:t>SCHOOL VISITS</a:t>
            </a:r>
            <a:endParaRPr lang="en-US" sz="4000" dirty="0">
              <a:solidFill>
                <a:schemeClr val="accent1">
                  <a:lumMod val="50000"/>
                </a:schemeClr>
              </a:solidFill>
              <a:latin typeface="Lithograph" pitchFamily="2" charset="0"/>
            </a:endParaRPr>
          </a:p>
        </p:txBody>
      </p:sp>
      <p:sp>
        <p:nvSpPr>
          <p:cNvPr id="3" name="Text Placeholder 2"/>
          <p:cNvSpPr>
            <a:spLocks noGrp="1"/>
          </p:cNvSpPr>
          <p:nvPr>
            <p:ph type="body" idx="2"/>
          </p:nvPr>
        </p:nvSpPr>
        <p:spPr>
          <a:xfrm>
            <a:off x="3200400" y="1562100"/>
            <a:ext cx="2743200" cy="5105400"/>
          </a:xfrm>
        </p:spPr>
        <p:txBody>
          <a:bodyPr>
            <a:noAutofit/>
          </a:bodyPr>
          <a:lstStyle/>
          <a:p>
            <a:pPr algn="ctr"/>
            <a:r>
              <a:rPr lang="en-US" sz="1800" dirty="0" smtClean="0">
                <a:solidFill>
                  <a:schemeClr val="accent2">
                    <a:lumMod val="75000"/>
                  </a:schemeClr>
                </a:solidFill>
                <a:latin typeface="Lithograph" pitchFamily="2" charset="0"/>
              </a:rPr>
              <a:t>West Haven Elementary </a:t>
            </a:r>
          </a:p>
          <a:p>
            <a:pPr algn="ctr"/>
            <a:r>
              <a:rPr lang="en-US" sz="2000" dirty="0" smtClean="0">
                <a:solidFill>
                  <a:srgbClr val="00B0F0"/>
                </a:solidFill>
                <a:latin typeface="Lithograph" pitchFamily="2" charset="0"/>
              </a:rPr>
              <a:t>43</a:t>
            </a:r>
          </a:p>
          <a:p>
            <a:pPr algn="ctr"/>
            <a:endParaRPr lang="en-US" sz="1800" dirty="0" smtClean="0">
              <a:solidFill>
                <a:schemeClr val="accent2">
                  <a:lumMod val="75000"/>
                </a:schemeClr>
              </a:solidFill>
              <a:latin typeface="Lithograph" pitchFamily="2" charset="0"/>
            </a:endParaRPr>
          </a:p>
          <a:p>
            <a:pPr algn="ctr"/>
            <a:r>
              <a:rPr lang="en-US" sz="1800" dirty="0" smtClean="0">
                <a:solidFill>
                  <a:schemeClr val="accent2">
                    <a:lumMod val="75000"/>
                  </a:schemeClr>
                </a:solidFill>
                <a:latin typeface="Lithograph" pitchFamily="2" charset="0"/>
              </a:rPr>
              <a:t> Country View</a:t>
            </a:r>
          </a:p>
          <a:p>
            <a:pPr algn="ctr"/>
            <a:r>
              <a:rPr lang="en-US" sz="2000" dirty="0" smtClean="0">
                <a:solidFill>
                  <a:srgbClr val="00B0F0"/>
                </a:solidFill>
                <a:latin typeface="Lithograph" pitchFamily="2" charset="0"/>
              </a:rPr>
              <a:t>32</a:t>
            </a:r>
          </a:p>
          <a:p>
            <a:pPr algn="ctr"/>
            <a:endParaRPr lang="en-US" sz="1800" dirty="0">
              <a:solidFill>
                <a:schemeClr val="accent2">
                  <a:lumMod val="75000"/>
                </a:schemeClr>
              </a:solidFill>
              <a:latin typeface="Lithograph" pitchFamily="2" charset="0"/>
            </a:endParaRPr>
          </a:p>
          <a:p>
            <a:pPr algn="ctr"/>
            <a:r>
              <a:rPr lang="en-US" sz="1800" dirty="0" smtClean="0">
                <a:solidFill>
                  <a:schemeClr val="accent2">
                    <a:lumMod val="75000"/>
                  </a:schemeClr>
                </a:solidFill>
                <a:latin typeface="Lithograph" pitchFamily="2" charset="0"/>
              </a:rPr>
              <a:t>Rocky Mountain</a:t>
            </a:r>
            <a:endParaRPr lang="en-US" sz="1800" dirty="0">
              <a:solidFill>
                <a:schemeClr val="accent2">
                  <a:lumMod val="75000"/>
                </a:schemeClr>
              </a:solidFill>
              <a:latin typeface="Lithograph" pitchFamily="2" charset="0"/>
            </a:endParaRPr>
          </a:p>
          <a:p>
            <a:pPr algn="ctr"/>
            <a:r>
              <a:rPr lang="en-US" sz="2000" dirty="0" smtClean="0">
                <a:solidFill>
                  <a:srgbClr val="00B0F0"/>
                </a:solidFill>
                <a:latin typeface="Lithograph" pitchFamily="2" charset="0"/>
              </a:rPr>
              <a:t>16</a:t>
            </a:r>
          </a:p>
          <a:p>
            <a:pPr algn="ctr"/>
            <a:r>
              <a:rPr lang="en-US" sz="1800" dirty="0" smtClean="0">
                <a:solidFill>
                  <a:schemeClr val="accent2">
                    <a:lumMod val="75000"/>
                  </a:schemeClr>
                </a:solidFill>
                <a:latin typeface="Lithograph" pitchFamily="2" charset="0"/>
              </a:rPr>
              <a:t> </a:t>
            </a:r>
          </a:p>
          <a:p>
            <a:pPr algn="ctr"/>
            <a:r>
              <a:rPr lang="en-US" sz="1800" dirty="0" smtClean="0">
                <a:solidFill>
                  <a:schemeClr val="accent2">
                    <a:lumMod val="75000"/>
                  </a:schemeClr>
                </a:solidFill>
                <a:latin typeface="Lithograph" pitchFamily="2" charset="0"/>
              </a:rPr>
              <a:t>QUEST</a:t>
            </a:r>
          </a:p>
          <a:p>
            <a:pPr algn="ctr"/>
            <a:r>
              <a:rPr lang="en-US" sz="2000" dirty="0" smtClean="0">
                <a:solidFill>
                  <a:srgbClr val="00B0F0"/>
                </a:solidFill>
                <a:latin typeface="Lithograph" pitchFamily="2" charset="0"/>
              </a:rPr>
              <a:t>73</a:t>
            </a:r>
          </a:p>
          <a:p>
            <a:pPr algn="ctr"/>
            <a:endParaRPr lang="en-US" sz="1800" dirty="0">
              <a:solidFill>
                <a:schemeClr val="accent2">
                  <a:lumMod val="75000"/>
                </a:schemeClr>
              </a:solidFill>
              <a:latin typeface="Lithograph" pitchFamily="2" charset="0"/>
            </a:endParaRPr>
          </a:p>
          <a:p>
            <a:pPr algn="ctr"/>
            <a:r>
              <a:rPr lang="en-US" sz="1800" dirty="0" smtClean="0">
                <a:solidFill>
                  <a:schemeClr val="accent2">
                    <a:lumMod val="75000"/>
                  </a:schemeClr>
                </a:solidFill>
                <a:latin typeface="Lithograph" pitchFamily="2" charset="0"/>
              </a:rPr>
              <a:t>KanesVille</a:t>
            </a:r>
          </a:p>
          <a:p>
            <a:pPr algn="ctr"/>
            <a:r>
              <a:rPr lang="en-US" sz="2000" dirty="0" smtClean="0">
                <a:solidFill>
                  <a:srgbClr val="00B0F0"/>
                </a:solidFill>
                <a:latin typeface="Lithograph" pitchFamily="2" charset="0"/>
              </a:rPr>
              <a:t>69</a:t>
            </a:r>
            <a:endParaRPr lang="en-US" sz="2000" dirty="0">
              <a:solidFill>
                <a:srgbClr val="00B0F0"/>
              </a:solidFill>
              <a:latin typeface="Lithograph"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40" y="1575695"/>
            <a:ext cx="2928330" cy="236912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575695"/>
            <a:ext cx="2971800" cy="24042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4969" y="4114800"/>
            <a:ext cx="2936631" cy="2301684"/>
          </a:xfrm>
          <a:prstGeom prst="rect">
            <a:avLst/>
          </a:prstGeom>
        </p:spPr>
      </p:pic>
      <p:pic>
        <p:nvPicPr>
          <p:cNvPr id="9" name="Content Placeholder 8"/>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154840" y="4078150"/>
            <a:ext cx="2928330" cy="2374983"/>
          </a:xfrm>
        </p:spPr>
      </p:pic>
    </p:spTree>
    <p:extLst>
      <p:ext uri="{BB962C8B-B14F-4D97-AF65-F5344CB8AC3E}">
        <p14:creationId xmlns:p14="http://schemas.microsoft.com/office/powerpoint/2010/main" val="340736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7"/>
          <p:cNvSpPr>
            <a:spLocks noGrp="1"/>
          </p:cNvSpPr>
          <p:nvPr>
            <p:ph type="title"/>
          </p:nvPr>
        </p:nvSpPr>
        <p:spPr>
          <a:xfrm>
            <a:off x="304800" y="2133600"/>
            <a:ext cx="8648700" cy="1752600"/>
          </a:xfrm>
        </p:spPr>
        <p:txBody>
          <a:bodyPr>
            <a:noAutofit/>
          </a:bodyPr>
          <a:lstStyle/>
          <a:p>
            <a:pPr algn="ctr"/>
            <a:r>
              <a:rPr lang="en-US" sz="9600" b="1" dirty="0">
                <a:solidFill>
                  <a:schemeClr val="tx1"/>
                </a:solidFill>
                <a:latin typeface="Lithograph" pitchFamily="2" charset="0"/>
              </a:rPr>
              <a:t>QUESTIONS?</a:t>
            </a:r>
          </a:p>
        </p:txBody>
      </p:sp>
    </p:spTree>
    <p:extLst>
      <p:ext uri="{BB962C8B-B14F-4D97-AF65-F5344CB8AC3E}">
        <p14:creationId xmlns:p14="http://schemas.microsoft.com/office/powerpoint/2010/main" val="901315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1008888"/>
          </a:xfrm>
        </p:spPr>
        <p:txBody>
          <a:bodyPr>
            <a:normAutofit/>
          </a:bodyPr>
          <a:lstStyle/>
          <a:p>
            <a:pPr algn="ctr"/>
            <a:r>
              <a:rPr lang="en-US" sz="5600" dirty="0" smtClean="0">
                <a:solidFill>
                  <a:schemeClr val="accent1">
                    <a:lumMod val="50000"/>
                  </a:schemeClr>
                </a:solidFill>
                <a:latin typeface="Lithograph" pitchFamily="2" charset="0"/>
              </a:rPr>
              <a:t>CALL BREAKDOWN</a:t>
            </a:r>
            <a:endParaRPr lang="en-US" sz="5600" dirty="0">
              <a:solidFill>
                <a:schemeClr val="accent1">
                  <a:lumMod val="50000"/>
                </a:schemeClr>
              </a:solidFill>
              <a:latin typeface="Lithograph" pitchFamily="2" charset="0"/>
            </a:endParaRPr>
          </a:p>
        </p:txBody>
      </p:sp>
      <p:graphicFrame>
        <p:nvGraphicFramePr>
          <p:cNvPr id="3" name="Content Placeholder 2"/>
          <p:cNvGraphicFramePr>
            <a:graphicFrameLocks noGrp="1"/>
          </p:cNvGraphicFramePr>
          <p:nvPr>
            <p:ph sz="half" idx="1"/>
            <p:extLst>
              <p:ext uri="{D42A27DB-BD31-4B8C-83A1-F6EECF244321}">
                <p14:modId xmlns:p14="http://schemas.microsoft.com/office/powerpoint/2010/main" val="2005594456"/>
              </p:ext>
            </p:extLst>
          </p:nvPr>
        </p:nvGraphicFramePr>
        <p:xfrm>
          <a:off x="2497015" y="1357987"/>
          <a:ext cx="6629400" cy="5500013"/>
        </p:xfrm>
        <a:graphic>
          <a:graphicData uri="http://schemas.openxmlformats.org/drawingml/2006/table">
            <a:tbl>
              <a:tblPr>
                <a:tableStyleId>{5C22544A-7EE6-4342-B048-85BDC9FD1C3A}</a:tableStyleId>
              </a:tblPr>
              <a:tblGrid>
                <a:gridCol w="2193903"/>
                <a:gridCol w="671836"/>
                <a:gridCol w="1031866"/>
                <a:gridCol w="2041502"/>
                <a:gridCol w="690293"/>
              </a:tblGrid>
              <a:tr h="222434">
                <a:tc>
                  <a:txBody>
                    <a:bodyPr/>
                    <a:lstStyle/>
                    <a:p>
                      <a:pPr algn="l" fontAlgn="b"/>
                      <a:r>
                        <a:rPr lang="en-US" sz="1100" u="none" strike="noStrike" dirty="0">
                          <a:effectLst/>
                        </a:rPr>
                        <a:t> </a:t>
                      </a:r>
                      <a:endParaRPr lang="en-US" sz="1100" b="0" i="0" u="none" strike="noStrike" dirty="0">
                        <a:solidFill>
                          <a:srgbClr val="DCE6F1"/>
                        </a:solidFill>
                        <a:effectLst/>
                        <a:latin typeface="Constantia"/>
                      </a:endParaRPr>
                    </a:p>
                  </a:txBody>
                  <a:tcPr marL="5495" marR="5495" marT="5495"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onstantia"/>
                      </a:endParaRPr>
                    </a:p>
                  </a:txBody>
                  <a:tcPr marL="5495" marR="5495" marT="5495" marB="0" anchor="b"/>
                </a:tc>
                <a:tc>
                  <a:txBody>
                    <a:bodyPr/>
                    <a:lstStyle/>
                    <a:p>
                      <a:pPr algn="ctr" fontAlgn="b"/>
                      <a:r>
                        <a:rPr lang="en-US" sz="1400" b="1" u="sng" strike="noStrike" dirty="0">
                          <a:effectLst/>
                        </a:rPr>
                        <a:t>REPORTS</a:t>
                      </a:r>
                      <a:endParaRPr lang="en-US" sz="1400" b="1" i="0" u="sng" strike="noStrike" dirty="0">
                        <a:solidFill>
                          <a:srgbClr val="000000"/>
                        </a:solidFill>
                        <a:effectLst/>
                        <a:latin typeface="Constantia"/>
                      </a:endParaRPr>
                    </a:p>
                  </a:txBody>
                  <a:tcPr marL="5495" marR="5495" marT="5495"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onstantia"/>
                      </a:endParaRPr>
                    </a:p>
                  </a:txBody>
                  <a:tcPr marL="5495" marR="5495" marT="5495"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onstantia"/>
                      </a:endParaRPr>
                    </a:p>
                  </a:txBody>
                  <a:tcPr marL="5495" marR="5495" marT="5495" marB="0" anchor="b"/>
                </a:tc>
              </a:tr>
              <a:tr h="191454">
                <a:tc>
                  <a:txBody>
                    <a:bodyPr/>
                    <a:lstStyle/>
                    <a:p>
                      <a:pPr algn="l" rtl="0" fontAlgn="b"/>
                      <a:r>
                        <a:rPr lang="en-US" sz="1200" u="sng" strike="noStrike" dirty="0">
                          <a:effectLst/>
                        </a:rPr>
                        <a:t>CALL DESCRIPTION</a:t>
                      </a:r>
                      <a:endParaRPr lang="en-US" sz="1200" b="1" i="0" u="sng" strike="noStrike" dirty="0">
                        <a:solidFill>
                          <a:srgbClr val="000000"/>
                        </a:solidFill>
                        <a:effectLst/>
                        <a:latin typeface="Constantia"/>
                      </a:endParaRPr>
                    </a:p>
                  </a:txBody>
                  <a:tcPr marL="5495" marR="5495" marT="5495" marB="0" anchor="b"/>
                </a:tc>
                <a:tc>
                  <a:txBody>
                    <a:bodyPr/>
                    <a:lstStyle/>
                    <a:p>
                      <a:pPr algn="ctr" rtl="0" fontAlgn="b"/>
                      <a:r>
                        <a:rPr lang="en-US" sz="1200" u="sng" strike="noStrike" dirty="0">
                          <a:effectLst/>
                        </a:rPr>
                        <a:t>TOTAL</a:t>
                      </a:r>
                      <a:endParaRPr lang="en-US" sz="1200" b="1" i="0" u="sng"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 </a:t>
                      </a:r>
                      <a:endParaRPr lang="en-US" sz="1200" b="1" i="0" u="none" strike="noStrike" dirty="0">
                        <a:solidFill>
                          <a:srgbClr val="000000"/>
                        </a:solidFill>
                        <a:effectLst/>
                        <a:latin typeface="Constantia"/>
                      </a:endParaRPr>
                    </a:p>
                  </a:txBody>
                  <a:tcPr marL="5495" marR="5495" marT="5495" marB="0" anchor="b"/>
                </a:tc>
                <a:tc>
                  <a:txBody>
                    <a:bodyPr/>
                    <a:lstStyle/>
                    <a:p>
                      <a:pPr algn="l" rtl="0" fontAlgn="b"/>
                      <a:r>
                        <a:rPr lang="en-US" sz="1200" u="sng" strike="noStrike" dirty="0">
                          <a:effectLst/>
                        </a:rPr>
                        <a:t>CALL DESCRIPTION</a:t>
                      </a:r>
                      <a:endParaRPr lang="en-US" sz="1200" b="1" i="0" u="sng" strike="noStrike" dirty="0">
                        <a:solidFill>
                          <a:srgbClr val="000000"/>
                        </a:solidFill>
                        <a:effectLst/>
                        <a:latin typeface="Constantia"/>
                      </a:endParaRPr>
                    </a:p>
                  </a:txBody>
                  <a:tcPr marL="5495" marR="5495" marT="5495" marB="0" anchor="b"/>
                </a:tc>
                <a:tc>
                  <a:txBody>
                    <a:bodyPr/>
                    <a:lstStyle/>
                    <a:p>
                      <a:pPr algn="ctr" rtl="0" fontAlgn="b"/>
                      <a:r>
                        <a:rPr lang="en-US" sz="1200" u="sng" strike="noStrike" dirty="0">
                          <a:effectLst/>
                        </a:rPr>
                        <a:t>TOTAL</a:t>
                      </a:r>
                      <a:endParaRPr lang="en-US" sz="1200" b="1" i="0" u="sng"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911 calls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5</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Lost property</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Abandoned vehicles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fontAlgn="b"/>
                      <a:r>
                        <a:rPr lang="en-US" sz="1200" u="none" strike="noStrike" dirty="0">
                          <a:effectLst/>
                        </a:rPr>
                        <a:t>Loud parties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3</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Alarms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15</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fontAlgn="b"/>
                      <a:r>
                        <a:rPr lang="en-US" sz="1200" u="none" strike="noStrike" dirty="0">
                          <a:effectLst/>
                        </a:rPr>
                        <a:t>Medicals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12</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Animal complaints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27</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Mental subjects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Assaults</a:t>
                      </a:r>
                      <a:endParaRPr lang="en-US" sz="1200" b="0" i="0" u="none" strike="noStrike" dirty="0">
                        <a:solidFill>
                          <a:srgbClr val="000000"/>
                        </a:solidFill>
                        <a:effectLst/>
                        <a:latin typeface="Constantia"/>
                      </a:endParaRPr>
                    </a:p>
                  </a:txBody>
                  <a:tcPr marL="5495" marR="5495" marT="5495" marB="0" anchor="b">
                    <a:solidFill>
                      <a:srgbClr val="FF0000"/>
                    </a:solidFill>
                  </a:tcPr>
                </a:tc>
                <a:tc>
                  <a:txBody>
                    <a:bodyPr/>
                    <a:lstStyle/>
                    <a:p>
                      <a:pPr algn="ctr" rtl="0" fontAlgn="b"/>
                      <a:r>
                        <a:rPr lang="en-US" sz="1200" u="none" strike="noStrike" dirty="0">
                          <a:effectLst/>
                        </a:rPr>
                        <a:t>5</a:t>
                      </a:r>
                      <a:endParaRPr lang="en-US" sz="1200" b="0" i="0" u="none" strike="noStrike" dirty="0">
                        <a:solidFill>
                          <a:srgbClr val="000000"/>
                        </a:solidFill>
                        <a:effectLst/>
                        <a:latin typeface="Constantia"/>
                      </a:endParaRPr>
                    </a:p>
                  </a:txBody>
                  <a:tcPr marL="5495" marR="5495" marT="5495" marB="0" anchor="b">
                    <a:solidFill>
                      <a:srgbClr val="FF0000"/>
                    </a:solidFill>
                  </a:tcPr>
                </a:tc>
                <a:tc>
                  <a:txBody>
                    <a:bodyPr/>
                    <a:lstStyle/>
                    <a:p>
                      <a:pPr algn="ctr"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Missing persons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fontAlgn="b"/>
                      <a:r>
                        <a:rPr lang="en-US" sz="1200" u="none" strike="noStrike" dirty="0">
                          <a:effectLst/>
                        </a:rPr>
                        <a:t>Assist fire department</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Motorist assists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Assist other jurisdictions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3</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fontAlgn="b"/>
                      <a:r>
                        <a:rPr lang="en-US" sz="1200" u="none" strike="noStrike" dirty="0">
                          <a:effectLst/>
                        </a:rPr>
                        <a:t>Premise checks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10</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Burglaries</a:t>
                      </a:r>
                      <a:endParaRPr lang="en-US" sz="1200" b="0" i="0" u="none" strike="noStrike" dirty="0">
                        <a:solidFill>
                          <a:srgbClr val="000000"/>
                        </a:solidFill>
                        <a:effectLst/>
                        <a:latin typeface="Constantia"/>
                      </a:endParaRPr>
                    </a:p>
                  </a:txBody>
                  <a:tcPr marL="5495" marR="5495" marT="5495" marB="0" anchor="b">
                    <a:solidFill>
                      <a:srgbClr val="FFFF00"/>
                    </a:solidFill>
                  </a:tcPr>
                </a:tc>
                <a:tc>
                  <a:txBody>
                    <a:bodyPr/>
                    <a:lstStyle/>
                    <a:p>
                      <a:pPr algn="ctr" rtl="0" fontAlgn="b"/>
                      <a:r>
                        <a:rPr lang="en-US" sz="1200" u="none" strike="noStrike" dirty="0">
                          <a:effectLst/>
                        </a:rPr>
                        <a:t>3</a:t>
                      </a:r>
                      <a:endParaRPr lang="en-US" sz="1200" b="0" i="0" u="none" strike="noStrike" dirty="0">
                        <a:solidFill>
                          <a:srgbClr val="000000"/>
                        </a:solidFill>
                        <a:effectLst/>
                        <a:latin typeface="Constantia"/>
                      </a:endParaRPr>
                    </a:p>
                  </a:txBody>
                  <a:tcPr marL="5495" marR="5495" marT="5495" marB="0" anchor="b">
                    <a:solidFill>
                      <a:srgbClr val="FFFF00"/>
                    </a:solidFill>
                  </a:tcPr>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fontAlgn="b"/>
                      <a:r>
                        <a:rPr lang="en-US" sz="1200" u="none" strike="noStrike" dirty="0">
                          <a:effectLst/>
                        </a:rPr>
                        <a:t>Protective orders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Citizen assists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8</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Reckless drivers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Child abuse/neglect</a:t>
                      </a:r>
                      <a:endParaRPr lang="en-US" sz="1200" b="0" i="0" u="none" strike="noStrike" dirty="0">
                        <a:solidFill>
                          <a:srgbClr val="000000"/>
                        </a:solidFill>
                        <a:effectLst/>
                        <a:latin typeface="Constantia"/>
                      </a:endParaRPr>
                    </a:p>
                  </a:txBody>
                  <a:tcPr marL="5495" marR="5495" marT="5495" marB="0" anchor="b">
                    <a:solidFill>
                      <a:srgbClr val="FF0000"/>
                    </a:solidFill>
                  </a:tcPr>
                </a:tc>
                <a:tc>
                  <a:txBody>
                    <a:bodyPr/>
                    <a:lstStyle/>
                    <a:p>
                      <a:pPr algn="ctr" rtl="0" fontAlgn="b"/>
                      <a:r>
                        <a:rPr lang="en-US" sz="1200" u="none" strike="noStrike" dirty="0">
                          <a:effectLst/>
                        </a:rPr>
                        <a:t>6</a:t>
                      </a:r>
                      <a:endParaRPr lang="en-US" sz="1200" b="0" i="0" u="none" strike="noStrike" dirty="0">
                        <a:solidFill>
                          <a:srgbClr val="000000"/>
                        </a:solidFill>
                        <a:effectLst/>
                        <a:latin typeface="Constantia"/>
                      </a:endParaRPr>
                    </a:p>
                  </a:txBody>
                  <a:tcPr marL="5495" marR="5495" marT="5495" marB="0" anchor="b">
                    <a:solidFill>
                      <a:srgbClr val="FF0000"/>
                    </a:solidFill>
                  </a:tcPr>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Resisting arrest</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Civil disputes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4</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Revoked/Susp DL/Reg</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Community policing</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16</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Runaways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3</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Criminal mischief</a:t>
                      </a:r>
                      <a:endParaRPr lang="en-US" sz="1200" b="0" i="0" u="none" strike="noStrike" dirty="0">
                        <a:solidFill>
                          <a:srgbClr val="000000"/>
                        </a:solidFill>
                        <a:effectLst/>
                        <a:latin typeface="Constantia"/>
                      </a:endParaRPr>
                    </a:p>
                  </a:txBody>
                  <a:tcPr marL="5495" marR="5495" marT="5495" marB="0" anchor="b">
                    <a:solidFill>
                      <a:srgbClr val="FFFF00"/>
                    </a:solidFill>
                  </a:tcPr>
                </a:tc>
                <a:tc>
                  <a:txBody>
                    <a:bodyPr/>
                    <a:lstStyle/>
                    <a:p>
                      <a:pPr algn="ctr" rtl="0" fontAlgn="b"/>
                      <a:r>
                        <a:rPr lang="en-US" sz="1200" u="none" strike="noStrike" dirty="0">
                          <a:effectLst/>
                        </a:rPr>
                        <a:t>6</a:t>
                      </a:r>
                      <a:endParaRPr lang="en-US" sz="1200" b="0" i="0" u="none" strike="noStrike" dirty="0">
                        <a:solidFill>
                          <a:srgbClr val="000000"/>
                        </a:solidFill>
                        <a:effectLst/>
                        <a:latin typeface="Constantia"/>
                      </a:endParaRPr>
                    </a:p>
                  </a:txBody>
                  <a:tcPr marL="5495" marR="5495" marT="5495" marB="0" anchor="b">
                    <a:solidFill>
                      <a:srgbClr val="FFFF00"/>
                    </a:solidFill>
                  </a:tcPr>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Sex offenses</a:t>
                      </a:r>
                      <a:endParaRPr lang="en-US" sz="1200" b="0" i="0" u="none" strike="noStrike" dirty="0">
                        <a:solidFill>
                          <a:srgbClr val="000000"/>
                        </a:solidFill>
                        <a:effectLst/>
                        <a:latin typeface="Constantia"/>
                      </a:endParaRPr>
                    </a:p>
                  </a:txBody>
                  <a:tcPr marL="5495" marR="5495" marT="5495" marB="0" anchor="b">
                    <a:solidFill>
                      <a:srgbClr val="FF0000"/>
                    </a:solidFill>
                  </a:tcPr>
                </a:tc>
                <a:tc>
                  <a:txBody>
                    <a:bodyPr/>
                    <a:lstStyle/>
                    <a:p>
                      <a:pPr algn="ctr" rtl="0" fontAlgn="b"/>
                      <a:r>
                        <a:rPr lang="en-US" sz="1200" u="none" strike="noStrike" dirty="0">
                          <a:effectLst/>
                        </a:rPr>
                        <a:t>3</a:t>
                      </a:r>
                      <a:endParaRPr lang="en-US" sz="1200" b="0" i="0" u="none" strike="noStrike" dirty="0">
                        <a:solidFill>
                          <a:srgbClr val="000000"/>
                        </a:solidFill>
                        <a:effectLst/>
                        <a:latin typeface="Constantia"/>
                      </a:endParaRPr>
                    </a:p>
                  </a:txBody>
                  <a:tcPr marL="5495" marR="5495" marT="5495" marB="0" anchor="b">
                    <a:solidFill>
                      <a:srgbClr val="FF0000"/>
                    </a:solidFill>
                  </a:tcPr>
                </a:tc>
              </a:tr>
              <a:tr h="185049">
                <a:tc>
                  <a:txBody>
                    <a:bodyPr/>
                    <a:lstStyle/>
                    <a:p>
                      <a:pPr algn="l" rtl="0" fontAlgn="b"/>
                      <a:r>
                        <a:rPr lang="en-US" sz="1200" u="none" strike="noStrike" dirty="0">
                          <a:effectLst/>
                        </a:rPr>
                        <a:t>Custody disputes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smtClean="0">
                          <a:effectLst/>
                        </a:rPr>
                        <a:t>Stolen/recovered</a:t>
                      </a:r>
                      <a:r>
                        <a:rPr lang="en-US" sz="1200" u="none" strike="noStrike" baseline="0" dirty="0" smtClean="0">
                          <a:effectLst/>
                        </a:rPr>
                        <a:t> </a:t>
                      </a:r>
                      <a:r>
                        <a:rPr lang="en-US" sz="1200" u="none" strike="noStrike" dirty="0" smtClean="0">
                          <a:effectLst/>
                        </a:rPr>
                        <a:t>vehicles</a:t>
                      </a:r>
                      <a:endParaRPr lang="en-US" sz="1200" b="0" i="0" u="none" strike="noStrike" dirty="0">
                        <a:solidFill>
                          <a:srgbClr val="000000"/>
                        </a:solidFill>
                        <a:effectLst/>
                        <a:latin typeface="Constantia"/>
                      </a:endParaRPr>
                    </a:p>
                  </a:txBody>
                  <a:tcPr marL="5495" marR="5495" marT="5495" marB="0" anchor="b">
                    <a:solidFill>
                      <a:srgbClr val="FFFF00"/>
                    </a:solidFill>
                  </a:tcPr>
                </a:tc>
                <a:tc>
                  <a:txBody>
                    <a:bodyPr/>
                    <a:lstStyle/>
                    <a:p>
                      <a:pPr algn="ctr" rtl="0" fontAlgn="b"/>
                      <a:r>
                        <a:rPr lang="en-US" sz="1200" u="none" strike="noStrike" dirty="0">
                          <a:effectLst/>
                        </a:rPr>
                        <a:t>3</a:t>
                      </a:r>
                      <a:endParaRPr lang="en-US" sz="1200" b="0" i="0" u="none" strike="noStrike" dirty="0">
                        <a:solidFill>
                          <a:srgbClr val="000000"/>
                        </a:solidFill>
                        <a:effectLst/>
                        <a:latin typeface="Constantia"/>
                      </a:endParaRPr>
                    </a:p>
                  </a:txBody>
                  <a:tcPr marL="5495" marR="5495" marT="5495" marB="0" anchor="b">
                    <a:solidFill>
                      <a:srgbClr val="FFFF00"/>
                    </a:solidFill>
                  </a:tcPr>
                </a:tc>
              </a:tr>
              <a:tr h="185049">
                <a:tc>
                  <a:txBody>
                    <a:bodyPr/>
                    <a:lstStyle/>
                    <a:p>
                      <a:pPr algn="l" rtl="0" fontAlgn="b"/>
                      <a:r>
                        <a:rPr lang="en-US" sz="1200" u="none" strike="noStrike" dirty="0">
                          <a:effectLst/>
                        </a:rPr>
                        <a:t>Deaths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Suspicious activity</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18</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Disorderly conduct</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Thefts</a:t>
                      </a:r>
                      <a:endParaRPr lang="en-US" sz="1200" b="0" i="0" u="none" strike="noStrike" dirty="0">
                        <a:solidFill>
                          <a:srgbClr val="000000"/>
                        </a:solidFill>
                        <a:effectLst/>
                        <a:latin typeface="Constantia"/>
                      </a:endParaRPr>
                    </a:p>
                  </a:txBody>
                  <a:tcPr marL="5495" marR="5495" marT="5495" marB="0" anchor="b">
                    <a:solidFill>
                      <a:srgbClr val="FFFF00"/>
                    </a:solidFill>
                  </a:tcPr>
                </a:tc>
                <a:tc>
                  <a:txBody>
                    <a:bodyPr/>
                    <a:lstStyle/>
                    <a:p>
                      <a:pPr algn="ctr" rtl="0" fontAlgn="b"/>
                      <a:r>
                        <a:rPr lang="en-US" sz="1200" u="none" strike="noStrike" dirty="0">
                          <a:effectLst/>
                        </a:rPr>
                        <a:t>5</a:t>
                      </a:r>
                      <a:endParaRPr lang="en-US" sz="1200" b="0" i="0" u="none" strike="noStrike" dirty="0">
                        <a:solidFill>
                          <a:srgbClr val="000000"/>
                        </a:solidFill>
                        <a:effectLst/>
                        <a:latin typeface="Constantia"/>
                      </a:endParaRPr>
                    </a:p>
                  </a:txBody>
                  <a:tcPr marL="5495" marR="5495" marT="5495" marB="0" anchor="b">
                    <a:solidFill>
                      <a:srgbClr val="FFFF00"/>
                    </a:solidFill>
                  </a:tcPr>
                </a:tc>
              </a:tr>
              <a:tr h="185049">
                <a:tc>
                  <a:txBody>
                    <a:bodyPr/>
                    <a:lstStyle/>
                    <a:p>
                      <a:pPr algn="l" rtl="0" fontAlgn="b"/>
                      <a:r>
                        <a:rPr lang="en-US" sz="1200" u="none" strike="noStrike" dirty="0">
                          <a:effectLst/>
                        </a:rPr>
                        <a:t>Disturbing the peace</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7</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Threatened suicides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3</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Domestic violence</a:t>
                      </a:r>
                      <a:endParaRPr lang="en-US" sz="1200" b="0" i="0" u="none" strike="noStrike" dirty="0">
                        <a:solidFill>
                          <a:srgbClr val="000000"/>
                        </a:solidFill>
                        <a:effectLst/>
                        <a:latin typeface="Constantia"/>
                      </a:endParaRPr>
                    </a:p>
                  </a:txBody>
                  <a:tcPr marL="5495" marR="5495" marT="5495" marB="0" anchor="b">
                    <a:solidFill>
                      <a:srgbClr val="FF0000"/>
                    </a:solidFill>
                  </a:tcPr>
                </a:tc>
                <a:tc>
                  <a:txBody>
                    <a:bodyPr/>
                    <a:lstStyle/>
                    <a:p>
                      <a:pPr algn="ctr" rtl="0" fontAlgn="b"/>
                      <a:r>
                        <a:rPr lang="en-US" sz="1200" u="none" strike="noStrike" dirty="0">
                          <a:effectLst/>
                        </a:rPr>
                        <a:t>7</a:t>
                      </a:r>
                      <a:endParaRPr lang="en-US" sz="1200" b="0" i="0" u="none" strike="noStrike" dirty="0">
                        <a:solidFill>
                          <a:srgbClr val="000000"/>
                        </a:solidFill>
                        <a:effectLst/>
                        <a:latin typeface="Constantia"/>
                      </a:endParaRPr>
                    </a:p>
                  </a:txBody>
                  <a:tcPr marL="5495" marR="5495" marT="5495" marB="0" anchor="b">
                    <a:solidFill>
                      <a:srgbClr val="FF0000"/>
                    </a:solidFill>
                  </a:tcPr>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Threats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5</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Drug violations</a:t>
                      </a:r>
                      <a:endParaRPr lang="en-US" sz="1200" b="0" i="0" u="none" strike="noStrike" dirty="0">
                        <a:solidFill>
                          <a:srgbClr val="000000"/>
                        </a:solidFill>
                        <a:effectLst/>
                        <a:latin typeface="Constantia"/>
                      </a:endParaRPr>
                    </a:p>
                  </a:txBody>
                  <a:tcPr marL="5495" marR="5495" marT="5495" marB="0" anchor="b">
                    <a:solidFill>
                      <a:srgbClr val="92D050"/>
                    </a:solidFill>
                  </a:tcPr>
                </a:tc>
                <a:tc>
                  <a:txBody>
                    <a:bodyPr/>
                    <a:lstStyle/>
                    <a:p>
                      <a:pPr algn="ctr" rtl="0" fontAlgn="b"/>
                      <a:r>
                        <a:rPr lang="en-US" sz="1200" u="none" strike="noStrike" dirty="0">
                          <a:effectLst/>
                        </a:rPr>
                        <a:t>5</a:t>
                      </a:r>
                      <a:endParaRPr lang="en-US" sz="1200" b="0" i="0" u="none" strike="noStrike" dirty="0">
                        <a:solidFill>
                          <a:srgbClr val="000000"/>
                        </a:solidFill>
                        <a:effectLst/>
                        <a:latin typeface="Constantia"/>
                      </a:endParaRPr>
                    </a:p>
                  </a:txBody>
                  <a:tcPr marL="5495" marR="5495" marT="5495" marB="0" anchor="b">
                    <a:solidFill>
                      <a:srgbClr val="92D050"/>
                    </a:solidFill>
                  </a:tcPr>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Traffic accidents injury</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3</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Extra patrol</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Traffic accidents property</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14</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Fireworks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Traffic hazards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Found person</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Trespassing</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5</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Frauds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Traffic stops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 </a:t>
                      </a:r>
                      <a:r>
                        <a:rPr lang="en-US" sz="1200" u="none" strike="noStrike" dirty="0" smtClean="0">
                          <a:effectLst/>
                        </a:rPr>
                        <a:t>92</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Hit &amp; run</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Vehicle burglaries</a:t>
                      </a:r>
                      <a:endParaRPr lang="en-US" sz="1200" b="0" i="0" u="none" strike="noStrike" dirty="0">
                        <a:solidFill>
                          <a:srgbClr val="000000"/>
                        </a:solidFill>
                        <a:effectLst/>
                        <a:latin typeface="Constantia"/>
                      </a:endParaRPr>
                    </a:p>
                  </a:txBody>
                  <a:tcPr marL="5495" marR="5495" marT="5495" marB="0" anchor="b">
                    <a:solidFill>
                      <a:srgbClr val="FFFF0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onstantia"/>
                      </a:endParaRPr>
                    </a:p>
                  </a:txBody>
                  <a:tcPr marL="5495" marR="5495" marT="5495" marB="0" anchor="b">
                    <a:solidFill>
                      <a:srgbClr val="FFFF00"/>
                    </a:solidFill>
                  </a:tcPr>
                </a:tc>
              </a:tr>
              <a:tr h="185049">
                <a:tc>
                  <a:txBody>
                    <a:bodyPr/>
                    <a:lstStyle/>
                    <a:p>
                      <a:pPr algn="l" rtl="0" fontAlgn="b"/>
                      <a:r>
                        <a:rPr lang="en-US" sz="1200" u="none" strike="noStrike" dirty="0">
                          <a:effectLst/>
                        </a:rPr>
                        <a:t>Intoxication</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2</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VIN inspections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1</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Juvenile problems</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5</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Warrants</a:t>
                      </a:r>
                      <a:endParaRPr lang="en-US" sz="1200" b="0" i="0" u="none" strike="noStrike" dirty="0">
                        <a:solidFill>
                          <a:srgbClr val="000000"/>
                        </a:solidFill>
                        <a:effectLst/>
                        <a:latin typeface="Constantia"/>
                      </a:endParaRPr>
                    </a:p>
                  </a:txBody>
                  <a:tcPr marL="5495" marR="5495" marT="5495" marB="0" anchor="b"/>
                </a:tc>
                <a:tc>
                  <a:txBody>
                    <a:bodyPr/>
                    <a:lstStyle/>
                    <a:p>
                      <a:pPr algn="ctr" fontAlgn="b"/>
                      <a:r>
                        <a:rPr lang="en-US" sz="1200" u="none" strike="noStrike" dirty="0">
                          <a:effectLst/>
                        </a:rPr>
                        <a:t>5</a:t>
                      </a:r>
                      <a:endParaRPr lang="en-US" sz="1200" b="0" i="0" u="none" strike="noStrike" dirty="0">
                        <a:solidFill>
                          <a:srgbClr val="000000"/>
                        </a:solidFill>
                        <a:effectLst/>
                        <a:latin typeface="Constantia"/>
                      </a:endParaRPr>
                    </a:p>
                  </a:txBody>
                  <a:tcPr marL="5495" marR="5495" marT="5495" marB="0" anchor="b"/>
                </a:tc>
              </a:tr>
              <a:tr h="185049">
                <a:tc>
                  <a:txBody>
                    <a:bodyPr/>
                    <a:lstStyle/>
                    <a:p>
                      <a:pPr algn="l" rtl="0" fontAlgn="b"/>
                      <a:r>
                        <a:rPr lang="en-US" sz="1200" u="none" strike="noStrike" dirty="0">
                          <a:effectLst/>
                        </a:rPr>
                        <a:t>Keep the peace</a:t>
                      </a:r>
                      <a:endParaRPr lang="en-US" sz="1200" b="0" i="0" u="none" strike="noStrike" dirty="0">
                        <a:solidFill>
                          <a:srgbClr val="000000"/>
                        </a:solidFill>
                        <a:effectLst/>
                        <a:latin typeface="Constantia"/>
                      </a:endParaRPr>
                    </a:p>
                  </a:txBody>
                  <a:tcPr marL="5495" marR="5495" marT="5495" marB="0" anchor="b"/>
                </a:tc>
                <a:tc>
                  <a:txBody>
                    <a:bodyPr/>
                    <a:lstStyle/>
                    <a:p>
                      <a:pPr algn="ctr" rtl="0" fontAlgn="b"/>
                      <a:r>
                        <a:rPr lang="en-US" sz="1200" u="none" strike="noStrike" dirty="0">
                          <a:effectLst/>
                        </a:rPr>
                        <a:t>8</a:t>
                      </a:r>
                      <a:endParaRPr lang="en-US" sz="1200" b="0" i="0" u="none" strike="noStrike" dirty="0">
                        <a:solidFill>
                          <a:srgbClr val="000000"/>
                        </a:solidFill>
                        <a:effectLst/>
                        <a:latin typeface="Constantia"/>
                      </a:endParaRPr>
                    </a:p>
                  </a:txBody>
                  <a:tcPr marL="5495" marR="5495" marT="5495" marB="0" anchor="b"/>
                </a:tc>
                <a:tc>
                  <a:txBody>
                    <a:bodyPr/>
                    <a:lstStyle/>
                    <a:p>
                      <a:pPr algn="l" rtl="0" fontAlgn="b"/>
                      <a:r>
                        <a:rPr lang="en-US" sz="1200" u="none" strike="noStrike" dirty="0">
                          <a:effectLst/>
                        </a:rPr>
                        <a:t> </a:t>
                      </a:r>
                      <a:endParaRPr lang="en-US" sz="1200" b="0" i="0" u="none" strike="noStrike" dirty="0">
                        <a:solidFill>
                          <a:srgbClr val="FFFFFF"/>
                        </a:solidFill>
                        <a:effectLst/>
                        <a:latin typeface="Constantia"/>
                      </a:endParaRPr>
                    </a:p>
                  </a:txBody>
                  <a:tcPr marL="5495" marR="5495" marT="5495" marB="0" anchor="b"/>
                </a:tc>
                <a:tc>
                  <a:txBody>
                    <a:bodyPr/>
                    <a:lstStyle/>
                    <a:p>
                      <a:pPr algn="l" rtl="0" fontAlgn="b"/>
                      <a:r>
                        <a:rPr lang="en-US" sz="1200" u="none" strike="noStrike" dirty="0">
                          <a:effectLst/>
                        </a:rPr>
                        <a:t>Welfare checks</a:t>
                      </a:r>
                      <a:endParaRPr lang="en-US" sz="1200" b="0" i="0" u="none" strike="noStrike" dirty="0">
                        <a:solidFill>
                          <a:srgbClr val="000000"/>
                        </a:solidFill>
                        <a:effectLst/>
                        <a:latin typeface="Constantia"/>
                      </a:endParaRPr>
                    </a:p>
                  </a:txBody>
                  <a:tcPr marL="5495" marR="5495" marT="5495" marB="0" anchor="b"/>
                </a:tc>
                <a:tc>
                  <a:txBody>
                    <a:bodyPr/>
                    <a:lstStyle/>
                    <a:p>
                      <a:pPr algn="ctr" fontAlgn="b"/>
                      <a:r>
                        <a:rPr lang="en-US" sz="1200" u="none" strike="noStrike" dirty="0">
                          <a:effectLst/>
                        </a:rPr>
                        <a:t>8</a:t>
                      </a:r>
                      <a:endParaRPr lang="en-US" sz="1200" b="0" i="0" u="none" strike="noStrike" dirty="0">
                        <a:solidFill>
                          <a:srgbClr val="000000"/>
                        </a:solidFill>
                        <a:effectLst/>
                        <a:latin typeface="Constantia"/>
                      </a:endParaRPr>
                    </a:p>
                  </a:txBody>
                  <a:tcPr marL="5495" marR="5495" marT="5495" marB="0" anchor="b"/>
                </a:tc>
              </a:tr>
            </a:tbl>
          </a:graphicData>
        </a:graphic>
      </p:graphicFrame>
      <p:sp>
        <p:nvSpPr>
          <p:cNvPr id="5" name="Text Placeholder 4"/>
          <p:cNvSpPr>
            <a:spLocks noGrp="1"/>
          </p:cNvSpPr>
          <p:nvPr>
            <p:ph sz="half" idx="2"/>
          </p:nvPr>
        </p:nvSpPr>
        <p:spPr>
          <a:xfrm>
            <a:off x="-762000" y="2209800"/>
            <a:ext cx="3962400" cy="4434840"/>
          </a:xfrm>
        </p:spPr>
        <p:txBody>
          <a:bodyPr/>
          <a:lstStyle/>
          <a:p>
            <a:pPr marL="0" indent="0" algn="ctr">
              <a:buNone/>
            </a:pPr>
            <a:r>
              <a:rPr lang="en-US" sz="2800" dirty="0" smtClean="0">
                <a:solidFill>
                  <a:schemeClr val="accent2">
                    <a:lumMod val="75000"/>
                  </a:schemeClr>
                </a:solidFill>
                <a:latin typeface="Lithograph" pitchFamily="2" charset="0"/>
              </a:rPr>
              <a:t> </a:t>
            </a:r>
            <a:r>
              <a:rPr lang="en-US" sz="3200" dirty="0" smtClean="0">
                <a:solidFill>
                  <a:schemeClr val="accent2">
                    <a:lumMod val="75000"/>
                  </a:schemeClr>
                </a:solidFill>
                <a:latin typeface="Lithograph" pitchFamily="2" charset="0"/>
              </a:rPr>
              <a:t>AUGUST</a:t>
            </a:r>
          </a:p>
          <a:p>
            <a:pPr marL="0" indent="0" algn="ctr">
              <a:buNone/>
            </a:pPr>
            <a:r>
              <a:rPr lang="en-US" sz="2800" dirty="0" smtClean="0">
                <a:solidFill>
                  <a:schemeClr val="tx2">
                    <a:lumMod val="50000"/>
                  </a:schemeClr>
                </a:solidFill>
                <a:latin typeface="Benguiat Bk BT" pitchFamily="18" charset="0"/>
              </a:rPr>
              <a:t> </a:t>
            </a:r>
            <a:r>
              <a:rPr lang="en-US" sz="2400" dirty="0" smtClean="0">
                <a:solidFill>
                  <a:schemeClr val="tx2">
                    <a:lumMod val="50000"/>
                  </a:schemeClr>
                </a:solidFill>
                <a:latin typeface="Lithograph" pitchFamily="2" charset="0"/>
              </a:rPr>
              <a:t> 631 CALLS</a:t>
            </a:r>
          </a:p>
          <a:p>
            <a:pPr marL="0" indent="0" algn="ctr">
              <a:buNone/>
            </a:pPr>
            <a:endParaRPr lang="en-US" sz="1200" dirty="0">
              <a:solidFill>
                <a:schemeClr val="tx2">
                  <a:lumMod val="50000"/>
                </a:schemeClr>
              </a:solidFill>
              <a:latin typeface="Benguiat Bk BT" pitchFamily="18" charset="0"/>
            </a:endParaRPr>
          </a:p>
          <a:p>
            <a:pPr marL="0" indent="0">
              <a:buNone/>
            </a:pPr>
            <a:r>
              <a:rPr lang="en-US" sz="2000" dirty="0" smtClean="0">
                <a:solidFill>
                  <a:schemeClr val="tx2">
                    <a:lumMod val="50000"/>
                  </a:schemeClr>
                </a:solidFill>
                <a:latin typeface="Benguiat Bk BT" pitchFamily="18" charset="0"/>
              </a:rPr>
              <a:t>	</a:t>
            </a:r>
            <a:r>
              <a:rPr lang="en-US" sz="2000" dirty="0" smtClean="0">
                <a:solidFill>
                  <a:schemeClr val="accent1">
                    <a:lumMod val="50000"/>
                  </a:schemeClr>
                </a:solidFill>
                <a:latin typeface="Benguiat Bk BT" pitchFamily="18" charset="0"/>
              </a:rPr>
              <a:t>Priority 1 - 211 </a:t>
            </a:r>
          </a:p>
          <a:p>
            <a:pPr marL="0" indent="0">
              <a:buNone/>
            </a:pPr>
            <a:r>
              <a:rPr lang="en-US" sz="2000" dirty="0" smtClean="0">
                <a:solidFill>
                  <a:schemeClr val="accent1">
                    <a:lumMod val="50000"/>
                  </a:schemeClr>
                </a:solidFill>
                <a:latin typeface="Benguiat Bk BT" pitchFamily="18" charset="0"/>
              </a:rPr>
              <a:t>	Priority 2 - 89</a:t>
            </a:r>
          </a:p>
          <a:p>
            <a:pPr marL="0" indent="0">
              <a:buNone/>
            </a:pPr>
            <a:r>
              <a:rPr lang="en-US" sz="2000" dirty="0" smtClean="0">
                <a:solidFill>
                  <a:schemeClr val="accent1">
                    <a:lumMod val="50000"/>
                  </a:schemeClr>
                </a:solidFill>
                <a:latin typeface="Benguiat Bk BT" pitchFamily="18" charset="0"/>
              </a:rPr>
              <a:t>	Priority 3 - 163</a:t>
            </a:r>
          </a:p>
          <a:p>
            <a:pPr marL="0" indent="0">
              <a:buNone/>
            </a:pPr>
            <a:r>
              <a:rPr lang="en-US" sz="2000" dirty="0" smtClean="0">
                <a:solidFill>
                  <a:schemeClr val="accent1">
                    <a:lumMod val="50000"/>
                  </a:schemeClr>
                </a:solidFill>
                <a:latin typeface="Benguiat Bk BT" pitchFamily="18" charset="0"/>
              </a:rPr>
              <a:t>	Priority 4 - 132</a:t>
            </a:r>
          </a:p>
          <a:p>
            <a:pPr marL="0" indent="0">
              <a:buNone/>
            </a:pPr>
            <a:r>
              <a:rPr lang="en-US" sz="2000" dirty="0" smtClean="0">
                <a:solidFill>
                  <a:schemeClr val="accent1">
                    <a:lumMod val="50000"/>
                  </a:schemeClr>
                </a:solidFill>
                <a:latin typeface="Benguiat Bk BT" pitchFamily="18" charset="0"/>
              </a:rPr>
              <a:t>	Priority 5 - 0</a:t>
            </a:r>
          </a:p>
          <a:p>
            <a:pPr marL="0" indent="0">
              <a:buNone/>
            </a:pPr>
            <a:r>
              <a:rPr lang="en-US" sz="2000" dirty="0" smtClean="0">
                <a:solidFill>
                  <a:schemeClr val="accent1">
                    <a:lumMod val="50000"/>
                  </a:schemeClr>
                </a:solidFill>
                <a:latin typeface="Benguiat Bk BT" pitchFamily="18" charset="0"/>
              </a:rPr>
              <a:t>	Priority 6 - 36</a:t>
            </a:r>
            <a:endParaRPr lang="en-US" sz="2000" dirty="0">
              <a:solidFill>
                <a:schemeClr val="accent1">
                  <a:lumMod val="50000"/>
                </a:schemeClr>
              </a:solidFill>
              <a:latin typeface="Benguiat Bk BT" pitchFamily="18" charset="0"/>
            </a:endParaRPr>
          </a:p>
        </p:txBody>
      </p:sp>
    </p:spTree>
    <p:extLst>
      <p:ext uri="{BB962C8B-B14F-4D97-AF65-F5344CB8AC3E}">
        <p14:creationId xmlns:p14="http://schemas.microsoft.com/office/powerpoint/2010/main" val="27531623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66800"/>
            <a:ext cx="8229600" cy="1143000"/>
          </a:xfrm>
        </p:spPr>
        <p:txBody>
          <a:bodyPr>
            <a:normAutofit fontScale="90000"/>
          </a:bodyPr>
          <a:lstStyle/>
          <a:p>
            <a:pPr algn="ctr"/>
            <a:r>
              <a:rPr lang="en-US" sz="5400" dirty="0" smtClean="0">
                <a:solidFill>
                  <a:schemeClr val="accent1">
                    <a:lumMod val="50000"/>
                  </a:schemeClr>
                </a:solidFill>
                <a:latin typeface="Lithograph" pitchFamily="2" charset="0"/>
              </a:rPr>
              <a:t>Property Crimes</a:t>
            </a:r>
            <a:br>
              <a:rPr lang="en-US" sz="5400" dirty="0" smtClean="0">
                <a:solidFill>
                  <a:schemeClr val="accent1">
                    <a:lumMod val="50000"/>
                  </a:schemeClr>
                </a:solidFill>
                <a:latin typeface="Lithograph" pitchFamily="2" charset="0"/>
              </a:rPr>
            </a:br>
            <a:r>
              <a:rPr lang="en-US" sz="5400" dirty="0" smtClean="0">
                <a:solidFill>
                  <a:schemeClr val="accent1">
                    <a:lumMod val="50000"/>
                  </a:schemeClr>
                </a:solidFill>
                <a:latin typeface="Lithograph" pitchFamily="2" charset="0"/>
              </a:rPr>
              <a:t>Jan-Sept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65721812"/>
              </p:ext>
            </p:extLst>
          </p:nvPr>
        </p:nvGraphicFramePr>
        <p:xfrm>
          <a:off x="152400" y="1935163"/>
          <a:ext cx="8915400" cy="49228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644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300" y="533400"/>
            <a:ext cx="8229600" cy="1143000"/>
          </a:xfrm>
        </p:spPr>
        <p:txBody>
          <a:bodyPr>
            <a:normAutofit/>
          </a:bodyPr>
          <a:lstStyle/>
          <a:p>
            <a:pPr algn="ctr"/>
            <a:r>
              <a:rPr lang="en-US" sz="6000" dirty="0" smtClean="0">
                <a:solidFill>
                  <a:schemeClr val="accent1">
                    <a:lumMod val="50000"/>
                  </a:schemeClr>
                </a:solidFill>
                <a:latin typeface="Lithograph" pitchFamily="2" charset="0"/>
              </a:rPr>
              <a:t>INVESTIGATIONS</a:t>
            </a:r>
            <a:endParaRPr lang="en-US" sz="6000"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 y="1981200"/>
            <a:ext cx="2166082" cy="4433888"/>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722" y="5122485"/>
            <a:ext cx="1485900" cy="1391793"/>
          </a:xfrm>
          <a:prstGeom prst="rect">
            <a:avLst/>
          </a:prstGeom>
        </p:spPr>
      </p:pic>
      <p:sp>
        <p:nvSpPr>
          <p:cNvPr id="10" name="TextBox 9"/>
          <p:cNvSpPr txBox="1"/>
          <p:nvPr/>
        </p:nvSpPr>
        <p:spPr>
          <a:xfrm>
            <a:off x="6057900" y="1676400"/>
            <a:ext cx="3505200" cy="1600438"/>
          </a:xfrm>
          <a:prstGeom prst="rect">
            <a:avLst/>
          </a:prstGeom>
          <a:noFill/>
        </p:spPr>
        <p:txBody>
          <a:bodyPr wrap="square" rtlCol="0">
            <a:spAutoFit/>
          </a:bodyPr>
          <a:lstStyle/>
          <a:p>
            <a:pPr algn="ctr"/>
            <a:r>
              <a:rPr lang="en-US" sz="2400" dirty="0" smtClean="0">
                <a:solidFill>
                  <a:schemeClr val="tx2"/>
                </a:solidFill>
                <a:latin typeface="Lithograph" pitchFamily="2" charset="0"/>
              </a:rPr>
              <a:t>DetectivE </a:t>
            </a:r>
          </a:p>
          <a:p>
            <a:pPr algn="ctr"/>
            <a:r>
              <a:rPr lang="en-US" sz="2400" dirty="0" smtClean="0">
                <a:solidFill>
                  <a:schemeClr val="tx2"/>
                </a:solidFill>
                <a:latin typeface="Lithograph" pitchFamily="2" charset="0"/>
              </a:rPr>
              <a:t>Steve Haney</a:t>
            </a:r>
            <a:endParaRPr lang="en-US" sz="1600" dirty="0" smtClean="0">
              <a:latin typeface="Lithograph" pitchFamily="2" charset="0"/>
            </a:endParaRPr>
          </a:p>
          <a:p>
            <a:pPr algn="ctr"/>
            <a:endParaRPr lang="en-US" sz="1600" dirty="0" smtClean="0">
              <a:latin typeface="Lithograph" pitchFamily="2" charset="0"/>
            </a:endParaRPr>
          </a:p>
          <a:p>
            <a:pPr algn="ctr"/>
            <a:endParaRPr lang="en-US" sz="1600" dirty="0" smtClean="0">
              <a:latin typeface="Lithograph" pitchFamily="2" charset="0"/>
            </a:endParaRPr>
          </a:p>
          <a:p>
            <a:endParaRPr lang="en-US" dirty="0">
              <a:latin typeface="Lithograph" pitchFamily="2" charset="0"/>
            </a:endParaRPr>
          </a:p>
        </p:txBody>
      </p:sp>
      <p:sp>
        <p:nvSpPr>
          <p:cNvPr id="14" name="Content Placeholder 13"/>
          <p:cNvSpPr>
            <a:spLocks noGrp="1"/>
          </p:cNvSpPr>
          <p:nvPr>
            <p:ph sz="half" idx="1"/>
          </p:nvPr>
        </p:nvSpPr>
        <p:spPr>
          <a:xfrm>
            <a:off x="2514600" y="1688807"/>
            <a:ext cx="4038600" cy="4884420"/>
          </a:xfrm>
        </p:spPr>
        <p:txBody>
          <a:bodyPr>
            <a:normAutofit fontScale="92500" lnSpcReduction="10000"/>
          </a:bodyPr>
          <a:lstStyle/>
          <a:p>
            <a:r>
              <a:rPr lang="en-US" sz="2800" dirty="0"/>
              <a:t>A small percentage of offenders are responsible for a large percentage of </a:t>
            </a:r>
            <a:r>
              <a:rPr lang="en-US" sz="2800" dirty="0" smtClean="0"/>
              <a:t>crime</a:t>
            </a:r>
            <a:endParaRPr lang="en-US" sz="2800" dirty="0"/>
          </a:p>
          <a:p>
            <a:r>
              <a:rPr lang="en-US" sz="2800" dirty="0"/>
              <a:t>Many property crimes are drug-related</a:t>
            </a:r>
          </a:p>
          <a:p>
            <a:r>
              <a:rPr lang="en-US" sz="2800" dirty="0"/>
              <a:t>Identify criminal groups and individuals</a:t>
            </a:r>
          </a:p>
          <a:p>
            <a:r>
              <a:rPr lang="en-US" sz="2800" dirty="0"/>
              <a:t>Utilize all available resources</a:t>
            </a:r>
          </a:p>
          <a:p>
            <a:r>
              <a:rPr lang="en-US" sz="2800" dirty="0"/>
              <a:t>Solve crimes and make arrests</a:t>
            </a:r>
          </a:p>
          <a:p>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5527" y="2511786"/>
            <a:ext cx="1989945" cy="2487431"/>
          </a:xfrm>
          <a:prstGeom prst="rect">
            <a:avLst/>
          </a:prstGeom>
        </p:spPr>
      </p:pic>
    </p:spTree>
    <p:extLst>
      <p:ext uri="{BB962C8B-B14F-4D97-AF65-F5344CB8AC3E}">
        <p14:creationId xmlns:p14="http://schemas.microsoft.com/office/powerpoint/2010/main" val="20342106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Autofit/>
          </a:bodyPr>
          <a:lstStyle/>
          <a:p>
            <a:pPr algn="ctr"/>
            <a:r>
              <a:rPr lang="en-US" sz="4800" dirty="0" smtClean="0">
                <a:solidFill>
                  <a:schemeClr val="accent1">
                    <a:lumMod val="50000"/>
                  </a:schemeClr>
                </a:solidFill>
                <a:latin typeface="Lithograph" pitchFamily="2" charset="0"/>
              </a:rPr>
              <a:t>CALLS FOR SERVICE</a:t>
            </a:r>
            <a:br>
              <a:rPr lang="en-US" sz="4800" dirty="0" smtClean="0">
                <a:solidFill>
                  <a:schemeClr val="accent1">
                    <a:lumMod val="50000"/>
                  </a:schemeClr>
                </a:solidFill>
                <a:latin typeface="Lithograph" pitchFamily="2" charset="0"/>
              </a:rPr>
            </a:br>
            <a:r>
              <a:rPr lang="en-US" sz="4800" dirty="0" smtClean="0">
                <a:solidFill>
                  <a:schemeClr val="accent1">
                    <a:lumMod val="50000"/>
                  </a:schemeClr>
                </a:solidFill>
                <a:latin typeface="Lithograph" pitchFamily="2" charset="0"/>
              </a:rPr>
              <a:t>5-YEAR COMPARISON</a:t>
            </a:r>
            <a:endParaRPr lang="en-US" sz="4800" dirty="0">
              <a:solidFill>
                <a:schemeClr val="accent1">
                  <a:lumMod val="50000"/>
                </a:schemeClr>
              </a:solidFill>
              <a:latin typeface="Lithograph" pitchFamily="2" charset="0"/>
            </a:endParaRPr>
          </a:p>
        </p:txBody>
      </p:sp>
      <p:sp>
        <p:nvSpPr>
          <p:cNvPr id="8" name="Content Placeholder 7"/>
          <p:cNvSpPr>
            <a:spLocks noGrp="1"/>
          </p:cNvSpPr>
          <p:nvPr>
            <p:ph sz="half" idx="1"/>
          </p:nvPr>
        </p:nvSpPr>
        <p:spPr>
          <a:xfrm>
            <a:off x="-381000" y="2971800"/>
            <a:ext cx="3581400" cy="3718715"/>
          </a:xfrm>
        </p:spPr>
        <p:txBody>
          <a:bodyPr/>
          <a:lstStyle/>
          <a:p>
            <a:pPr marL="393192" lvl="1" indent="0">
              <a:buNone/>
            </a:pPr>
            <a:r>
              <a:rPr lang="en-US" sz="3200" dirty="0" smtClean="0">
                <a:solidFill>
                  <a:schemeClr val="accent2">
                    <a:lumMod val="50000"/>
                  </a:schemeClr>
                </a:solidFill>
                <a:latin typeface="Lithograph" pitchFamily="2" charset="0"/>
              </a:rPr>
              <a:t> TOTAL CALLS</a:t>
            </a:r>
          </a:p>
          <a:p>
            <a:pPr marL="393192" lvl="1" indent="0">
              <a:buNone/>
            </a:pPr>
            <a:r>
              <a:rPr lang="en-US" dirty="0">
                <a:solidFill>
                  <a:schemeClr val="accent1">
                    <a:lumMod val="75000"/>
                  </a:schemeClr>
                </a:solidFill>
                <a:latin typeface="Lithograph" pitchFamily="2" charset="0"/>
              </a:rPr>
              <a:t>	</a:t>
            </a:r>
            <a:r>
              <a:rPr lang="en-US" dirty="0" smtClean="0">
                <a:solidFill>
                  <a:schemeClr val="accent1">
                    <a:lumMod val="75000"/>
                  </a:schemeClr>
                </a:solidFill>
                <a:latin typeface="Lithograph" pitchFamily="2" charset="0"/>
              </a:rPr>
              <a:t>2013      5396</a:t>
            </a:r>
          </a:p>
          <a:p>
            <a:pPr marL="393192" lvl="1" indent="0">
              <a:buNone/>
            </a:pPr>
            <a:r>
              <a:rPr lang="en-US" dirty="0" smtClean="0">
                <a:solidFill>
                  <a:schemeClr val="accent1">
                    <a:lumMod val="75000"/>
                  </a:schemeClr>
                </a:solidFill>
                <a:latin typeface="Lithograph" pitchFamily="2" charset="0"/>
              </a:rPr>
              <a:t>	2012	    4943</a:t>
            </a:r>
          </a:p>
          <a:p>
            <a:pPr marL="393192" lvl="1" indent="0">
              <a:buNone/>
            </a:pPr>
            <a:r>
              <a:rPr lang="en-US" dirty="0" smtClean="0">
                <a:solidFill>
                  <a:schemeClr val="accent1">
                    <a:lumMod val="75000"/>
                  </a:schemeClr>
                </a:solidFill>
                <a:latin typeface="Lithograph" pitchFamily="2" charset="0"/>
              </a:rPr>
              <a:t>	2011	    5284</a:t>
            </a:r>
          </a:p>
          <a:p>
            <a:pPr marL="393192" lvl="1" indent="0">
              <a:buNone/>
            </a:pPr>
            <a:r>
              <a:rPr lang="en-US" dirty="0" smtClean="0">
                <a:solidFill>
                  <a:schemeClr val="accent1">
                    <a:lumMod val="75000"/>
                  </a:schemeClr>
                </a:solidFill>
                <a:latin typeface="Lithograph" pitchFamily="2" charset="0"/>
              </a:rPr>
              <a:t>	2010	    5272</a:t>
            </a:r>
          </a:p>
          <a:p>
            <a:pPr marL="393192" lvl="1" indent="0">
              <a:buNone/>
            </a:pPr>
            <a:r>
              <a:rPr lang="en-US" dirty="0" smtClean="0">
                <a:solidFill>
                  <a:schemeClr val="accent1">
                    <a:lumMod val="75000"/>
                  </a:schemeClr>
                </a:solidFill>
                <a:latin typeface="Lithograph" pitchFamily="2" charset="0"/>
              </a:rPr>
              <a:t>	2009	    4930</a:t>
            </a:r>
          </a:p>
          <a:p>
            <a:pPr marL="393192" lvl="1" indent="0">
              <a:buNone/>
            </a:pPr>
            <a:endParaRPr lang="en-US" dirty="0" smtClean="0">
              <a:latin typeface="Lithograph" pitchFamily="2" charset="0"/>
            </a:endParaRPr>
          </a:p>
          <a:p>
            <a:pPr marL="393192" lvl="1" indent="0">
              <a:buNone/>
            </a:pPr>
            <a:endParaRPr lang="en-US"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326453186"/>
              </p:ext>
            </p:extLst>
          </p:nvPr>
        </p:nvGraphicFramePr>
        <p:xfrm>
          <a:off x="3276600" y="2057399"/>
          <a:ext cx="5791200" cy="47947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264038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0" y="685800"/>
            <a:ext cx="9144000" cy="1143000"/>
          </a:xfrm>
        </p:spPr>
        <p:txBody>
          <a:bodyPr>
            <a:noAutofit/>
          </a:bodyPr>
          <a:lstStyle/>
          <a:p>
            <a:pPr algn="ctr"/>
            <a:r>
              <a:rPr lang="en-US" sz="4400" b="1" dirty="0">
                <a:solidFill>
                  <a:schemeClr val="bg1">
                    <a:lumMod val="95000"/>
                  </a:schemeClr>
                </a:solidFill>
                <a:latin typeface="Lithograph" pitchFamily="2" charset="0"/>
              </a:rPr>
              <a:t>Multiple CALLS = Multiple DEPUTIES</a:t>
            </a:r>
            <a:endParaRPr lang="en-US" sz="4400" dirty="0">
              <a:solidFill>
                <a:schemeClr val="bg1">
                  <a:lumMod val="95000"/>
                </a:scheme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2492" y="1600199"/>
            <a:ext cx="2215662" cy="2265557"/>
          </a:xfrm>
          <a:prstGeom prst="rect">
            <a:avLst/>
          </a:prstGeom>
        </p:spPr>
      </p:pic>
      <p:pic>
        <p:nvPicPr>
          <p:cNvPr id="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8258" y="4190999"/>
            <a:ext cx="1300089" cy="162511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2057400"/>
            <a:ext cx="1295400" cy="161925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8580" y="4191000"/>
            <a:ext cx="1300089" cy="162511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6380" y="4190999"/>
            <a:ext cx="1303020" cy="1628775"/>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8580" y="2057400"/>
            <a:ext cx="1295400" cy="161925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2947" y="2057400"/>
            <a:ext cx="1295400" cy="1619250"/>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2492" y="4162424"/>
            <a:ext cx="2215662" cy="2265556"/>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400" y="1600200"/>
            <a:ext cx="2215662" cy="2265557"/>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400" y="4086957"/>
            <a:ext cx="2215662" cy="2265556"/>
          </a:xfrm>
          <a:prstGeom prst="rect">
            <a:avLst/>
          </a:prstGeom>
        </p:spPr>
      </p:pic>
    </p:spTree>
    <p:extLst>
      <p:ext uri="{BB962C8B-B14F-4D97-AF65-F5344CB8AC3E}">
        <p14:creationId xmlns:p14="http://schemas.microsoft.com/office/powerpoint/2010/main" val="74956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838200"/>
            <a:ext cx="9525000" cy="638908"/>
          </a:xfrm>
        </p:spPr>
        <p:txBody>
          <a:bodyPr>
            <a:noAutofit/>
          </a:bodyPr>
          <a:lstStyle/>
          <a:p>
            <a:pPr algn="ctr"/>
            <a:r>
              <a:rPr lang="en-US" sz="3200" b="1" dirty="0" smtClean="0">
                <a:solidFill>
                  <a:schemeClr val="accent1">
                    <a:lumMod val="50000"/>
                  </a:schemeClr>
                </a:solidFill>
                <a:latin typeface="Lithograph" pitchFamily="2" charset="0"/>
              </a:rPr>
              <a:t/>
            </a:r>
            <a:br>
              <a:rPr lang="en-US" sz="3200" b="1" dirty="0" smtClean="0">
                <a:solidFill>
                  <a:schemeClr val="accent1">
                    <a:lumMod val="50000"/>
                  </a:schemeClr>
                </a:solidFill>
                <a:latin typeface="Lithograph" pitchFamily="2" charset="0"/>
              </a:rPr>
            </a:br>
            <a:r>
              <a:rPr lang="en-US" sz="4000" b="1" dirty="0" smtClean="0">
                <a:solidFill>
                  <a:schemeClr val="accent1">
                    <a:lumMod val="50000"/>
                  </a:schemeClr>
                </a:solidFill>
                <a:latin typeface="Lithograph" pitchFamily="2" charset="0"/>
              </a:rPr>
              <a:t>09/14/2013 (Saturday)</a:t>
            </a:r>
            <a:endParaRPr lang="en-US" sz="4000" b="1" dirty="0">
              <a:solidFill>
                <a:schemeClr val="accent1">
                  <a:lumMod val="50000"/>
                </a:schemeClr>
              </a:solidFill>
              <a:latin typeface="Lithograph" pitchFamily="2" charset="0"/>
            </a:endParaRPr>
          </a:p>
        </p:txBody>
      </p:sp>
      <p:sp>
        <p:nvSpPr>
          <p:cNvPr id="15" name="Content Placeholder 14"/>
          <p:cNvSpPr>
            <a:spLocks noGrp="1"/>
          </p:cNvSpPr>
          <p:nvPr>
            <p:ph idx="1"/>
          </p:nvPr>
        </p:nvSpPr>
        <p:spPr>
          <a:xfrm>
            <a:off x="123092" y="1524000"/>
            <a:ext cx="8991600" cy="5334000"/>
          </a:xfrm>
        </p:spPr>
        <p:txBody>
          <a:bodyPr>
            <a:noAutofit/>
          </a:bodyPr>
          <a:lstStyle/>
          <a:p>
            <a:pPr marL="0" indent="0" algn="ctr">
              <a:buNone/>
            </a:pPr>
            <a:r>
              <a:rPr lang="en-US" sz="2400" b="1" dirty="0" smtClean="0">
                <a:solidFill>
                  <a:schemeClr val="accent1"/>
                </a:solidFill>
                <a:latin typeface="+mj-lt"/>
              </a:rPr>
              <a:t>12 calls (7 Priority One) utilizing 6 deputies over a 6-hour time period</a:t>
            </a:r>
          </a:p>
          <a:p>
            <a:pPr marL="0" indent="0" algn="ctr">
              <a:buNone/>
            </a:pPr>
            <a:endParaRPr lang="en-US" sz="800" b="1" dirty="0" smtClean="0">
              <a:solidFill>
                <a:schemeClr val="accent1">
                  <a:lumMod val="60000"/>
                  <a:lumOff val="40000"/>
                </a:schemeClr>
              </a:solidFill>
              <a:latin typeface="+mj-lt"/>
            </a:endParaRPr>
          </a:p>
          <a:p>
            <a:pPr marL="0" indent="0">
              <a:buNone/>
            </a:pPr>
            <a:r>
              <a:rPr lang="en-US" sz="2000" dirty="0" smtClean="0">
                <a:latin typeface="+mj-lt"/>
              </a:rPr>
              <a:t>2108	Welfare Check/domestic violence - 2540 W. 2200 S. 		(2 deputies)</a:t>
            </a:r>
          </a:p>
          <a:p>
            <a:pPr marL="0" indent="0">
              <a:buNone/>
            </a:pPr>
            <a:r>
              <a:rPr lang="en-US" sz="2000" dirty="0" smtClean="0">
                <a:latin typeface="+mj-lt"/>
              </a:rPr>
              <a:t>2126	Fight/loud party/</a:t>
            </a:r>
            <a:r>
              <a:rPr lang="en-US" sz="2000" b="1" dirty="0" smtClean="0">
                <a:latin typeface="+mj-lt"/>
              </a:rPr>
              <a:t>2 arrests </a:t>
            </a:r>
            <a:r>
              <a:rPr lang="en-US" sz="2000" dirty="0" smtClean="0">
                <a:latin typeface="+mj-lt"/>
              </a:rPr>
              <a:t>- 3330 S. Midland Dr.		(3 deputies)</a:t>
            </a:r>
          </a:p>
          <a:p>
            <a:pPr marL="0" indent="0">
              <a:buNone/>
            </a:pPr>
            <a:r>
              <a:rPr lang="en-US" sz="2000" dirty="0" smtClean="0">
                <a:latin typeface="+mj-lt"/>
              </a:rPr>
              <a:t>2246	Child neglect/baby not breathing/hospital - 2265 S. 1100 W.	(2 deputies)</a:t>
            </a:r>
          </a:p>
          <a:p>
            <a:pPr marL="0" indent="0">
              <a:buNone/>
            </a:pPr>
            <a:r>
              <a:rPr lang="en-US" sz="2000" dirty="0" smtClean="0">
                <a:latin typeface="+mj-lt"/>
              </a:rPr>
              <a:t>2321	911 unknown/domestic violence – 2299 S. 1200 W.		(2 deputies)</a:t>
            </a:r>
          </a:p>
          <a:p>
            <a:pPr marL="0" indent="0">
              <a:buNone/>
            </a:pPr>
            <a:r>
              <a:rPr lang="en-US" sz="2000" dirty="0" smtClean="0">
                <a:latin typeface="+mj-lt"/>
              </a:rPr>
              <a:t>2328	Welfare check/missing person – 2160 S. 1200 W.		(2 deputies)</a:t>
            </a:r>
          </a:p>
          <a:p>
            <a:pPr marL="0" indent="0">
              <a:buNone/>
            </a:pPr>
            <a:r>
              <a:rPr lang="en-US" sz="2000" dirty="0" smtClean="0">
                <a:latin typeface="+mj-lt"/>
              </a:rPr>
              <a:t>0012	Noise disturbance/loud music – 3519 S. 2700 W.		(2 deputies)</a:t>
            </a:r>
          </a:p>
          <a:p>
            <a:pPr marL="0" indent="0">
              <a:buNone/>
            </a:pPr>
            <a:r>
              <a:rPr lang="en-US" sz="2000" dirty="0" smtClean="0">
                <a:latin typeface="+mj-lt"/>
              </a:rPr>
              <a:t>0022	Fight/assault/Los Rocas/</a:t>
            </a:r>
            <a:r>
              <a:rPr lang="en-US" sz="2000" b="1" dirty="0" smtClean="0">
                <a:latin typeface="+mj-lt"/>
              </a:rPr>
              <a:t>1 arrest </a:t>
            </a:r>
            <a:r>
              <a:rPr lang="en-US" sz="2000" dirty="0" smtClean="0">
                <a:latin typeface="+mj-lt"/>
              </a:rPr>
              <a:t>- 3050 S. Scott Ln.		(2 deputies)</a:t>
            </a:r>
          </a:p>
          <a:p>
            <a:pPr marL="0" indent="0">
              <a:buNone/>
            </a:pPr>
            <a:r>
              <a:rPr lang="en-US" sz="2000" dirty="0" smtClean="0">
                <a:latin typeface="+mj-lt"/>
              </a:rPr>
              <a:t>0046	Criminal mischief/house egged – 2686 S. 3300 W.		(1 deputy)</a:t>
            </a:r>
          </a:p>
          <a:p>
            <a:pPr marL="0" indent="0">
              <a:buNone/>
            </a:pPr>
            <a:r>
              <a:rPr lang="en-US" sz="2000" dirty="0" smtClean="0">
                <a:latin typeface="+mj-lt"/>
              </a:rPr>
              <a:t>0051	Welfare check/suicidal subject – 2160 S. 1200 W.		(2 deputies)</a:t>
            </a:r>
          </a:p>
          <a:p>
            <a:pPr marL="0" indent="0">
              <a:buNone/>
            </a:pPr>
            <a:r>
              <a:rPr lang="en-US" sz="2000" dirty="0" smtClean="0">
                <a:latin typeface="+mj-lt"/>
              </a:rPr>
              <a:t>0136	Loud Party/disturbance – 2265 S. 1100 W.			(2 deputies)</a:t>
            </a:r>
          </a:p>
          <a:p>
            <a:pPr marL="0" indent="0">
              <a:buNone/>
            </a:pPr>
            <a:r>
              <a:rPr lang="en-US" sz="2000" dirty="0" smtClean="0">
                <a:latin typeface="+mj-lt"/>
              </a:rPr>
              <a:t>0148	Reckless driver/road rage – 1900 W. 1800 S.			(1 deputy)</a:t>
            </a:r>
          </a:p>
          <a:p>
            <a:pPr marL="0" indent="0">
              <a:buNone/>
            </a:pPr>
            <a:r>
              <a:rPr lang="en-US" sz="2000" dirty="0" smtClean="0">
                <a:latin typeface="+mj-lt"/>
              </a:rPr>
              <a:t>0247	Overdose/Death – 1123 W. Wilson Ln.			(2 deputies)</a:t>
            </a:r>
          </a:p>
          <a:p>
            <a:pPr marL="0" indent="0" algn="ctr">
              <a:buNone/>
            </a:pPr>
            <a:endParaRPr lang="en-US" sz="2800" b="1" u="sng" dirty="0" smtClean="0">
              <a:latin typeface="+mj-lt"/>
            </a:endParaRPr>
          </a:p>
        </p:txBody>
      </p:sp>
    </p:spTree>
    <p:extLst>
      <p:ext uri="{BB962C8B-B14F-4D97-AF65-F5344CB8AC3E}">
        <p14:creationId xmlns:p14="http://schemas.microsoft.com/office/powerpoint/2010/main" val="38800154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838200"/>
          </a:xfrm>
        </p:spPr>
        <p:txBody>
          <a:bodyPr>
            <a:noAutofit/>
          </a:bodyPr>
          <a:lstStyle/>
          <a:p>
            <a:pPr algn="ctr"/>
            <a:r>
              <a:rPr lang="en-US" sz="5400" dirty="0" smtClean="0">
                <a:solidFill>
                  <a:schemeClr val="accent1">
                    <a:lumMod val="50000"/>
                  </a:schemeClr>
                </a:solidFill>
                <a:latin typeface="Lithograph" pitchFamily="2" charset="0"/>
              </a:rPr>
              <a:t>CITATIONS</a:t>
            </a:r>
            <a:endParaRPr lang="en-US" sz="5400" dirty="0"/>
          </a:p>
        </p:txBody>
      </p:sp>
      <p:pic>
        <p:nvPicPr>
          <p:cNvPr id="7" name="CarefulPullingou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9200" y="1524000"/>
            <a:ext cx="6788168" cy="5090666"/>
          </a:xfrm>
        </p:spPr>
      </p:pic>
    </p:spTree>
    <p:extLst>
      <p:ext uri="{BB962C8B-B14F-4D97-AF65-F5344CB8AC3E}">
        <p14:creationId xmlns:p14="http://schemas.microsoft.com/office/powerpoint/2010/main" val="50866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2323</TotalTime>
  <Words>690</Words>
  <Application>Microsoft Office PowerPoint</Application>
  <PresentationFormat>On-screen Show (4:3)</PresentationFormat>
  <Paragraphs>440</Paragraphs>
  <Slides>29</Slides>
  <Notes>0</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Flow</vt:lpstr>
      <vt:lpstr>WEBER COUNTY SHERIFF’S OFFICE WEST HAVEN CITY</vt:lpstr>
      <vt:lpstr>CALL BREAKDOWN</vt:lpstr>
      <vt:lpstr>CALL BREAKDOWN</vt:lpstr>
      <vt:lpstr>Property Crimes Jan-Sept</vt:lpstr>
      <vt:lpstr>INVESTIGATIONS</vt:lpstr>
      <vt:lpstr>CALLS FOR SERVICE 5-YEAR COMPARISON</vt:lpstr>
      <vt:lpstr>Multiple CALLS = Multiple DEPUTIES</vt:lpstr>
      <vt:lpstr> 09/14/2013 (Saturday)</vt:lpstr>
      <vt:lpstr>CITATIONS</vt:lpstr>
      <vt:lpstr>CITATIONS 5-YEAR  COMPARISON </vt:lpstr>
      <vt:lpstr>Arrests  5-year Comparison</vt:lpstr>
      <vt:lpstr>100+ ARRESTS in 2013</vt:lpstr>
      <vt:lpstr>DV AND ASSAULTS</vt:lpstr>
      <vt:lpstr>SEX AND DRUGS</vt:lpstr>
      <vt:lpstr>PROPERTY CRIMES</vt:lpstr>
      <vt:lpstr>IMPACT OF ARRESTS ON CRIME</vt:lpstr>
      <vt:lpstr>PowerPoint Presentation</vt:lpstr>
      <vt:lpstr>PowerPoint Presentation</vt:lpstr>
      <vt:lpstr>PowerPoint Presentation</vt:lpstr>
      <vt:lpstr>CRIME PATTERNS AND STRATEGIES</vt:lpstr>
      <vt:lpstr>MONGOLS Motorcycle GANG RIDES INTO WEST HAVEN</vt:lpstr>
      <vt:lpstr>DRUGS</vt:lpstr>
      <vt:lpstr>INTERDICTION</vt:lpstr>
      <vt:lpstr>RECENT TRENDS</vt:lpstr>
      <vt:lpstr>OH SNAP!</vt:lpstr>
      <vt:lpstr>PREMISES CHECKS</vt:lpstr>
      <vt:lpstr>Together we can reach  new heights!</vt:lpstr>
      <vt:lpstr>SCHOOL VISITS</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Findlay, Lane</dc:creator>
  <cp:lastModifiedBy>Findlay, Lane</cp:lastModifiedBy>
  <cp:revision>159</cp:revision>
  <cp:lastPrinted>2013-03-07T22:26:53Z</cp:lastPrinted>
  <dcterms:created xsi:type="dcterms:W3CDTF">2013-03-04T23:12:09Z</dcterms:created>
  <dcterms:modified xsi:type="dcterms:W3CDTF">2013-10-16T22:24:29Z</dcterms:modified>
</cp:coreProperties>
</file>